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audio1.bin" ContentType="audio/unknown"/>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7"/>
  </p:notesMasterIdLst>
  <p:sldIdLst>
    <p:sldId id="280" r:id="rId2"/>
    <p:sldId id="301" r:id="rId3"/>
    <p:sldId id="258" r:id="rId4"/>
    <p:sldId id="281" r:id="rId5"/>
    <p:sldId id="267" r:id="rId6"/>
    <p:sldId id="282" r:id="rId7"/>
    <p:sldId id="259" r:id="rId8"/>
    <p:sldId id="276" r:id="rId9"/>
    <p:sldId id="260" r:id="rId10"/>
    <p:sldId id="275" r:id="rId11"/>
    <p:sldId id="263" r:id="rId12"/>
    <p:sldId id="293" r:id="rId13"/>
    <p:sldId id="283" r:id="rId14"/>
    <p:sldId id="277" r:id="rId15"/>
    <p:sldId id="261" r:id="rId16"/>
    <p:sldId id="294" r:id="rId17"/>
    <p:sldId id="278" r:id="rId18"/>
    <p:sldId id="289" r:id="rId19"/>
    <p:sldId id="279" r:id="rId20"/>
    <p:sldId id="299" r:id="rId21"/>
    <p:sldId id="264" r:id="rId22"/>
    <p:sldId id="300" r:id="rId23"/>
    <p:sldId id="284" r:id="rId24"/>
    <p:sldId id="298" r:id="rId25"/>
    <p:sldId id="286" r:id="rId26"/>
    <p:sldId id="290" r:id="rId27"/>
    <p:sldId id="274" r:id="rId28"/>
    <p:sldId id="296" r:id="rId29"/>
    <p:sldId id="257" r:id="rId30"/>
    <p:sldId id="297" r:id="rId31"/>
    <p:sldId id="269" r:id="rId32"/>
    <p:sldId id="266" r:id="rId33"/>
    <p:sldId id="292" r:id="rId34"/>
    <p:sldId id="295" r:id="rId35"/>
    <p:sldId id="303" r:id="rId3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E6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678" autoAdjust="0"/>
    <p:restoredTop sz="90929"/>
  </p:normalViewPr>
  <p:slideViewPr>
    <p:cSldViewPr>
      <p:cViewPr varScale="1">
        <p:scale>
          <a:sx n="103" d="100"/>
          <a:sy n="103" d="100"/>
        </p:scale>
        <p:origin x="-95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535A0C3F-E831-7249-97EA-17E58E469B8C}" type="slidenum">
              <a:rPr lang="en-US"/>
              <a:pPr/>
              <a:t>‹#›</a:t>
            </a:fld>
            <a:endParaRPr lang="en-US"/>
          </a:p>
        </p:txBody>
      </p:sp>
    </p:spTree>
    <p:extLst>
      <p:ext uri="{BB962C8B-B14F-4D97-AF65-F5344CB8AC3E}">
        <p14:creationId xmlns:p14="http://schemas.microsoft.com/office/powerpoint/2010/main" val="8676855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296ECBA-2A4A-AE48-99C3-39A4A647AA00}" type="slidenum">
              <a:rPr lang="en-US"/>
              <a:pPr/>
              <a:t>1</a:t>
            </a:fld>
            <a:endParaRPr lang="en-US"/>
          </a:p>
        </p:txBody>
      </p:sp>
      <p:sp>
        <p:nvSpPr>
          <p:cNvPr id="2" name="Slide Image Placeholder 1"/>
          <p:cNvSpPr>
            <a:spLocks noGrp="1" noRot="1" noChangeAspect="1"/>
          </p:cNvSpPr>
          <p:nvPr>
            <p:ph type="sldImg"/>
          </p:nvPr>
        </p:nvSpPr>
        <p:spPr>
          <a:xfrm>
            <a:off x="0" y="0"/>
            <a:ext cx="0" cy="0"/>
          </a:xfrm>
        </p:spPr>
      </p:sp>
      <p:sp>
        <p:nvSpPr>
          <p:cNvPr id="3" name="Notes Placeholder 2"/>
          <p:cNvSpPr>
            <a:spLocks noGrp="1"/>
          </p:cNvSpPr>
          <p:nvPr>
            <p:ph type="body" idx="1"/>
          </p:nvPr>
        </p:nvSpPr>
        <p:spPr>
          <a:xfrm>
            <a:off x="0" y="0"/>
            <a:ext cx="0" cy="0"/>
          </a:xfrm>
        </p:spPr>
        <p:txBody>
          <a:bodyPr/>
          <a:lstStyle/>
          <a:p>
            <a:r>
              <a:rPr lang="en-US"/>
              <a:t>Title slide</a:t>
            </a:r>
          </a:p>
        </p:txBody>
      </p:sp>
      <p:sp>
        <p:nvSpPr>
          <p:cNvPr id="4" name="Slide Number Placeholder 3"/>
          <p:cNvSpPr txBox="1">
            <a:spLocks noGrp="1"/>
          </p:cNvSpPr>
          <p:nvPr/>
        </p:nvSpPr>
        <p:spPr bwMode="auto">
          <a:xfrm>
            <a:off x="3886200" y="8686800"/>
            <a:ext cx="2971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b"/>
          <a:lstStyle/>
          <a:p>
            <a:pPr algn="r">
              <a:defRPr/>
            </a:pPr>
            <a:fld id="{DC13B363-1FC2-894D-AC8B-3F595233ACF4}" type="slidenum">
              <a:rPr lang="en-GB" sz="1200">
                <a:latin typeface="Times" charset="0"/>
                <a:cs typeface="+mn-cs"/>
              </a:rPr>
              <a:pPr algn="r">
                <a:defRPr/>
              </a:pPr>
              <a:t>1</a:t>
            </a:fld>
            <a:endParaRPr lang="en-GB" sz="1200">
              <a:latin typeface="Times"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947A672B-8EEF-8247-ACF1-3A0C361C78B0}" type="slidenum">
              <a:rPr lang="en-US"/>
              <a:pPr/>
              <a:t>10</a:t>
            </a:fld>
            <a:endParaRPr lang="en-US"/>
          </a:p>
        </p:txBody>
      </p:sp>
      <p:sp>
        <p:nvSpPr>
          <p:cNvPr id="7" name="Rectangle 1031"/>
          <p:cNvSpPr txBox="1">
            <a:spLocks noGrp="1" noChangeArrowheads="1"/>
          </p:cNvSpPr>
          <p:nvPr/>
        </p:nvSpPr>
        <p:spPr bwMode="auto">
          <a:xfrm>
            <a:off x="3886200" y="8686800"/>
            <a:ext cx="2971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b"/>
          <a:lstStyle/>
          <a:p>
            <a:pPr algn="r">
              <a:defRPr/>
            </a:pPr>
            <a:fld id="{6350831B-66B2-0C44-80BA-1C0996B47EF3}" type="slidenum">
              <a:rPr lang="en-GB" sz="1200">
                <a:latin typeface="Times" charset="0"/>
                <a:cs typeface="+mn-cs"/>
              </a:rPr>
              <a:pPr algn="r">
                <a:defRPr/>
              </a:pPr>
              <a:t>10</a:t>
            </a:fld>
            <a:endParaRPr lang="en-GB" sz="1200">
              <a:latin typeface="Times" charset="0"/>
              <a:cs typeface="+mn-cs"/>
            </a:endParaRPr>
          </a:p>
        </p:txBody>
      </p:sp>
      <p:sp>
        <p:nvSpPr>
          <p:cNvPr id="78850" name="Rectangle 2"/>
          <p:cNvSpPr>
            <a:spLocks noGrp="1" noRot="1" noChangeAspect="1" noChangeArrowheads="1" noTextEdit="1"/>
          </p:cNvSpPr>
          <p:nvPr>
            <p:ph type="sldImg"/>
          </p:nvPr>
        </p:nvSpPr>
        <p:spPr>
          <a:xfrm>
            <a:off x="0" y="0"/>
            <a:ext cx="0" cy="0"/>
          </a:xfrm>
          <a:ln/>
          <a:extLst>
            <a:ext uri="{FAA26D3D-D897-4be2-8F04-BA451C77F1D7}">
              <ma14:placeholderFlag xmlns:ma14="http://schemas.microsoft.com/office/mac/drawingml/2011/main" val="1"/>
            </a:ext>
          </a:extLst>
        </p:spPr>
      </p:sp>
      <p:sp>
        <p:nvSpPr>
          <p:cNvPr id="78851" name="Rectangle 3"/>
          <p:cNvSpPr>
            <a:spLocks noGrp="1" noChangeArrowheads="1"/>
          </p:cNvSpPr>
          <p:nvPr>
            <p:ph type="body" idx="1"/>
          </p:nvPr>
        </p:nvSpPr>
        <p:spPr>
          <a:xfrm>
            <a:off x="0" y="0"/>
            <a:ext cx="0" cy="0"/>
          </a:xfrm>
        </p:spPr>
        <p:txBody>
          <a:bodyPr/>
          <a:lstStyle/>
          <a:p>
            <a:r>
              <a:rPr lang="en-GB"/>
              <a:t>Expansion of Universe</a:t>
            </a:r>
          </a:p>
          <a:p>
            <a:r>
              <a:rPr lang="en-GB"/>
              <a:t>Our story begins almost a century ago, in the railroad town of Flagstaff, in northern Arizona. In 1913 VS made the first attempt to measure the velocity of a galaxy wrt Milky Way. Extremely difficult. 1917 announces that a dozen gakaxies are distancing themselves from the MW. He had expected half to approach, half to recede.</a:t>
            </a:r>
          </a:p>
          <a:p>
            <a:r>
              <a:rPr lang="en-GB"/>
              <a:t>What could this mean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7D028C-48C6-F743-852F-BAD218AAC74B}" type="slidenum">
              <a:rPr lang="en-US"/>
              <a:pPr/>
              <a:t>11</a:t>
            </a:fld>
            <a:endParaRPr lang="en-US"/>
          </a:p>
        </p:txBody>
      </p:sp>
      <p:sp>
        <p:nvSpPr>
          <p:cNvPr id="17410" name="Text Box 2"/>
          <p:cNvSpPr txBox="1">
            <a:spLocks noGrp="1" noRot="1" noChangeAspect="1" noChangeArrowheads="1"/>
          </p:cNvSpPr>
          <p:nvPr>
            <p:ph type="sldImg"/>
          </p:nvPr>
        </p:nvSpPr>
        <p:spPr bwMode="auto">
          <a:xfrm>
            <a:off x="-14219238" y="-11793538"/>
            <a:ext cx="16638588" cy="12480926"/>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17411" name="Text Box 3"/>
          <p:cNvSpPr txBox="1">
            <a:spLocks noGrp="1" noChangeArrowheads="1"/>
          </p:cNvSpPr>
          <p:nvPr>
            <p:ph type="body" idx="1"/>
          </p:nvPr>
        </p:nvSpPr>
        <p:spPr bwMode="auto">
          <a:xfrm>
            <a:off x="685800" y="4343400"/>
            <a:ext cx="5475288" cy="4103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7D028C-48C6-F743-852F-BAD218AAC74B}" type="slidenum">
              <a:rPr lang="en-US"/>
              <a:pPr/>
              <a:t>12</a:t>
            </a:fld>
            <a:endParaRPr lang="en-US"/>
          </a:p>
        </p:txBody>
      </p:sp>
      <p:sp>
        <p:nvSpPr>
          <p:cNvPr id="17410" name="Text Box 2"/>
          <p:cNvSpPr txBox="1">
            <a:spLocks noGrp="1" noRot="1" noChangeAspect="1" noChangeArrowheads="1"/>
          </p:cNvSpPr>
          <p:nvPr>
            <p:ph type="sldImg"/>
          </p:nvPr>
        </p:nvSpPr>
        <p:spPr bwMode="auto">
          <a:xfrm>
            <a:off x="-14219238" y="-11793538"/>
            <a:ext cx="16638588" cy="12480926"/>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17411" name="Text Box 3"/>
          <p:cNvSpPr txBox="1">
            <a:spLocks noGrp="1" noChangeArrowheads="1"/>
          </p:cNvSpPr>
          <p:nvPr>
            <p:ph type="body" idx="1"/>
          </p:nvPr>
        </p:nvSpPr>
        <p:spPr bwMode="auto">
          <a:xfrm>
            <a:off x="685800" y="4343400"/>
            <a:ext cx="5475288" cy="4103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ACFD84-9640-7949-AE50-D9722199977F}" type="slidenum">
              <a:rPr lang="en-US"/>
              <a:pPr/>
              <a:t>13</a:t>
            </a:fld>
            <a:endParaRPr lang="en-US"/>
          </a:p>
        </p:txBody>
      </p:sp>
      <p:sp>
        <p:nvSpPr>
          <p:cNvPr id="58370" name="Text Box 1026"/>
          <p:cNvSpPr txBox="1">
            <a:spLocks noGrp="1" noRot="1" noChangeAspect="1" noChangeArrowheads="1"/>
          </p:cNvSpPr>
          <p:nvPr>
            <p:ph type="sldImg"/>
          </p:nvPr>
        </p:nvSpPr>
        <p:spPr bwMode="auto">
          <a:xfrm>
            <a:off x="-14219238" y="-11793538"/>
            <a:ext cx="16638588" cy="12480926"/>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58371" name="Text Box 1027"/>
          <p:cNvSpPr txBox="1">
            <a:spLocks noGrp="1" noChangeArrowheads="1"/>
          </p:cNvSpPr>
          <p:nvPr>
            <p:ph type="body" idx="1"/>
          </p:nvPr>
        </p:nvSpPr>
        <p:spPr bwMode="auto">
          <a:xfrm>
            <a:off x="685800" y="4343400"/>
            <a:ext cx="5475288" cy="4103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C3B82B32-878F-1247-904A-176577D694E7}" type="slidenum">
              <a:rPr lang="en-US"/>
              <a:pPr/>
              <a:t>14</a:t>
            </a:fld>
            <a:endParaRPr lang="en-US"/>
          </a:p>
        </p:txBody>
      </p:sp>
      <p:sp>
        <p:nvSpPr>
          <p:cNvPr id="7" name="Rectangle 1031"/>
          <p:cNvSpPr txBox="1">
            <a:spLocks noGrp="1" noChangeArrowheads="1"/>
          </p:cNvSpPr>
          <p:nvPr/>
        </p:nvSpPr>
        <p:spPr bwMode="auto">
          <a:xfrm>
            <a:off x="3886200" y="8686800"/>
            <a:ext cx="2971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b"/>
          <a:lstStyle/>
          <a:p>
            <a:pPr algn="r">
              <a:defRPr/>
            </a:pPr>
            <a:fld id="{F6DEC1C7-F05D-FD45-AEAF-46988596E661}" type="slidenum">
              <a:rPr lang="en-GB" sz="1200">
                <a:latin typeface="Times" charset="0"/>
                <a:cs typeface="+mn-cs"/>
              </a:rPr>
              <a:pPr algn="r">
                <a:defRPr/>
              </a:pPr>
              <a:t>14</a:t>
            </a:fld>
            <a:endParaRPr lang="en-GB" sz="1200">
              <a:latin typeface="Times" charset="0"/>
              <a:cs typeface="+mn-cs"/>
            </a:endParaRPr>
          </a:p>
        </p:txBody>
      </p:sp>
      <p:sp>
        <p:nvSpPr>
          <p:cNvPr id="227330" name="Rectangle 2"/>
          <p:cNvSpPr>
            <a:spLocks noGrp="1" noRot="1" noChangeAspect="1" noChangeArrowheads="1" noTextEdit="1"/>
          </p:cNvSpPr>
          <p:nvPr>
            <p:ph type="sldImg"/>
          </p:nvPr>
        </p:nvSpPr>
        <p:spPr>
          <a:xfrm>
            <a:off x="0" y="0"/>
            <a:ext cx="0" cy="0"/>
          </a:xfrm>
          <a:ln/>
          <a:extLst>
            <a:ext uri="{FAA26D3D-D897-4be2-8F04-BA451C77F1D7}">
              <ma14:placeholderFlag xmlns:ma14="http://schemas.microsoft.com/office/mac/drawingml/2011/main" val="1"/>
            </a:ext>
          </a:extLst>
        </p:spPr>
      </p:sp>
      <p:sp>
        <p:nvSpPr>
          <p:cNvPr id="227331" name="Rectangle 3"/>
          <p:cNvSpPr>
            <a:spLocks noGrp="1" noChangeArrowheads="1"/>
          </p:cNvSpPr>
          <p:nvPr>
            <p:ph type="body" idx="1"/>
          </p:nvPr>
        </p:nvSpPr>
        <p:spPr>
          <a:xfrm>
            <a:off x="0" y="0"/>
            <a:ext cx="0" cy="0"/>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E63485-EA6D-0D40-B4E0-2E92EA1F0E02}" type="slidenum">
              <a:rPr lang="en-US"/>
              <a:pPr/>
              <a:t>15</a:t>
            </a:fld>
            <a:endParaRPr lang="en-US"/>
          </a:p>
        </p:txBody>
      </p:sp>
      <p:sp>
        <p:nvSpPr>
          <p:cNvPr id="13314" name="Text Box 2"/>
          <p:cNvSpPr txBox="1">
            <a:spLocks noGrp="1" noRot="1" noChangeAspect="1" noChangeArrowheads="1"/>
          </p:cNvSpPr>
          <p:nvPr>
            <p:ph type="sldImg"/>
          </p:nvPr>
        </p:nvSpPr>
        <p:spPr bwMode="auto">
          <a:xfrm>
            <a:off x="-14219238" y="-11793538"/>
            <a:ext cx="16638588" cy="12480926"/>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13315" name="Text Box 3"/>
          <p:cNvSpPr txBox="1">
            <a:spLocks noGrp="1" noChangeArrowheads="1"/>
          </p:cNvSpPr>
          <p:nvPr>
            <p:ph type="body" idx="1"/>
          </p:nvPr>
        </p:nvSpPr>
        <p:spPr bwMode="auto">
          <a:xfrm>
            <a:off x="685800" y="4343400"/>
            <a:ext cx="5475288" cy="4103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742964-20D3-A049-B35B-96446FFE5AFC}" type="slidenum">
              <a:rPr lang="en-GB"/>
              <a:pPr/>
              <a:t>16</a:t>
            </a:fld>
            <a:endParaRPr lang="en-GB"/>
          </a:p>
        </p:txBody>
      </p:sp>
      <p:sp>
        <p:nvSpPr>
          <p:cNvPr id="911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GB"/>
              <a:t>A few years later. Hubble law low redshift. With more data, astronomers accepted that the universe is expanding, our first great discovery. From the Hubble diagram it is possible to assign an age to the universe, 13.7 Gyr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DDE8D491-91DF-7842-B5F9-06960C04271A}" type="slidenum">
              <a:rPr lang="en-US"/>
              <a:pPr/>
              <a:t>17</a:t>
            </a:fld>
            <a:endParaRPr lang="en-US"/>
          </a:p>
        </p:txBody>
      </p:sp>
      <p:sp>
        <p:nvSpPr>
          <p:cNvPr id="7" name="Rectangle 1031"/>
          <p:cNvSpPr txBox="1">
            <a:spLocks noGrp="1" noChangeArrowheads="1"/>
          </p:cNvSpPr>
          <p:nvPr/>
        </p:nvSpPr>
        <p:spPr bwMode="auto">
          <a:xfrm>
            <a:off x="3886200" y="8686800"/>
            <a:ext cx="2971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b"/>
          <a:lstStyle/>
          <a:p>
            <a:pPr algn="r">
              <a:defRPr/>
            </a:pPr>
            <a:fld id="{0897C28B-EAAF-8646-BE99-C69732C73F2F}" type="slidenum">
              <a:rPr lang="en-GB" sz="1200">
                <a:latin typeface="Times" charset="0"/>
                <a:cs typeface="+mn-cs"/>
              </a:rPr>
              <a:pPr algn="r">
                <a:defRPr/>
              </a:pPr>
              <a:t>17</a:t>
            </a:fld>
            <a:endParaRPr lang="en-GB" sz="1200">
              <a:latin typeface="Times" charset="0"/>
              <a:cs typeface="+mn-cs"/>
            </a:endParaRPr>
          </a:p>
        </p:txBody>
      </p:sp>
      <p:sp>
        <p:nvSpPr>
          <p:cNvPr id="227330" name="Rectangle 2"/>
          <p:cNvSpPr>
            <a:spLocks noGrp="1" noRot="1" noChangeAspect="1" noChangeArrowheads="1" noTextEdit="1"/>
          </p:cNvSpPr>
          <p:nvPr>
            <p:ph type="sldImg"/>
          </p:nvPr>
        </p:nvSpPr>
        <p:spPr>
          <a:xfrm>
            <a:off x="0" y="0"/>
            <a:ext cx="0" cy="0"/>
          </a:xfrm>
          <a:ln/>
          <a:extLst>
            <a:ext uri="{FAA26D3D-D897-4be2-8F04-BA451C77F1D7}">
              <ma14:placeholderFlag xmlns:ma14="http://schemas.microsoft.com/office/mac/drawingml/2011/main" val="1"/>
            </a:ext>
          </a:extLst>
        </p:spPr>
      </p:sp>
      <p:sp>
        <p:nvSpPr>
          <p:cNvPr id="227331" name="Rectangle 3"/>
          <p:cNvSpPr>
            <a:spLocks noGrp="1" noChangeArrowheads="1"/>
          </p:cNvSpPr>
          <p:nvPr>
            <p:ph type="body" idx="1"/>
          </p:nvPr>
        </p:nvSpPr>
        <p:spPr>
          <a:xfrm>
            <a:off x="0" y="0"/>
            <a:ext cx="0" cy="0"/>
          </a:xfr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7EFD96-47D2-BF4A-8B72-D1C734BCDF9B}" type="slidenum">
              <a:rPr lang="en-US"/>
              <a:pPr/>
              <a:t>18</a:t>
            </a:fld>
            <a:endParaRPr lang="en-US"/>
          </a:p>
        </p:txBody>
      </p:sp>
      <p:sp>
        <p:nvSpPr>
          <p:cNvPr id="15362" name="Text Box 2"/>
          <p:cNvSpPr txBox="1">
            <a:spLocks noGrp="1" noRot="1" noChangeAspect="1" noChangeArrowheads="1"/>
          </p:cNvSpPr>
          <p:nvPr>
            <p:ph type="sldImg"/>
          </p:nvPr>
        </p:nvSpPr>
        <p:spPr bwMode="auto">
          <a:xfrm>
            <a:off x="-14219238" y="-11793538"/>
            <a:ext cx="16638588" cy="12480926"/>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15363" name="Text Box 3"/>
          <p:cNvSpPr txBox="1">
            <a:spLocks noGrp="1" noChangeArrowheads="1"/>
          </p:cNvSpPr>
          <p:nvPr>
            <p:ph type="body" idx="1"/>
          </p:nvPr>
        </p:nvSpPr>
        <p:spPr bwMode="auto">
          <a:xfrm>
            <a:off x="685800" y="4343400"/>
            <a:ext cx="5475288" cy="4103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EFFA71-3B94-004A-ABF8-9E15D729110B}" type="slidenum">
              <a:rPr lang="en-US"/>
              <a:pPr/>
              <a:t>19</a:t>
            </a:fld>
            <a:endParaRPr lang="en-US"/>
          </a:p>
        </p:txBody>
      </p:sp>
      <p:sp>
        <p:nvSpPr>
          <p:cNvPr id="501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296ECBA-2A4A-AE48-99C3-39A4A647AA00}" type="slidenum">
              <a:rPr lang="en-US"/>
              <a:pPr/>
              <a:t>2</a:t>
            </a:fld>
            <a:endParaRPr lang="en-US"/>
          </a:p>
        </p:txBody>
      </p:sp>
      <p:sp>
        <p:nvSpPr>
          <p:cNvPr id="2" name="Slide Image Placeholder 1"/>
          <p:cNvSpPr>
            <a:spLocks noGrp="1" noRot="1" noChangeAspect="1"/>
          </p:cNvSpPr>
          <p:nvPr>
            <p:ph type="sldImg"/>
          </p:nvPr>
        </p:nvSpPr>
        <p:spPr>
          <a:xfrm>
            <a:off x="0" y="0"/>
            <a:ext cx="0" cy="0"/>
          </a:xfrm>
        </p:spPr>
      </p:sp>
      <p:sp>
        <p:nvSpPr>
          <p:cNvPr id="3" name="Notes Placeholder 2"/>
          <p:cNvSpPr>
            <a:spLocks noGrp="1"/>
          </p:cNvSpPr>
          <p:nvPr>
            <p:ph type="body" idx="1"/>
          </p:nvPr>
        </p:nvSpPr>
        <p:spPr>
          <a:xfrm>
            <a:off x="0" y="0"/>
            <a:ext cx="0" cy="0"/>
          </a:xfrm>
        </p:spPr>
        <p:txBody>
          <a:bodyPr/>
          <a:lstStyle/>
          <a:p>
            <a:r>
              <a:rPr lang="en-US"/>
              <a:t>Title slide</a:t>
            </a:r>
          </a:p>
        </p:txBody>
      </p:sp>
      <p:sp>
        <p:nvSpPr>
          <p:cNvPr id="4" name="Slide Number Placeholder 3"/>
          <p:cNvSpPr txBox="1">
            <a:spLocks noGrp="1"/>
          </p:cNvSpPr>
          <p:nvPr/>
        </p:nvSpPr>
        <p:spPr bwMode="auto">
          <a:xfrm>
            <a:off x="3886200" y="8686800"/>
            <a:ext cx="2971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b"/>
          <a:lstStyle/>
          <a:p>
            <a:pPr algn="r">
              <a:defRPr/>
            </a:pPr>
            <a:fld id="{DC13B363-1FC2-894D-AC8B-3F595233ACF4}" type="slidenum">
              <a:rPr lang="en-GB" sz="1200">
                <a:latin typeface="Times" charset="0"/>
                <a:cs typeface="+mn-cs"/>
              </a:rPr>
              <a:pPr algn="r">
                <a:defRPr/>
              </a:pPr>
              <a:t>2</a:t>
            </a:fld>
            <a:endParaRPr lang="en-GB" sz="1200">
              <a:latin typeface="Times"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C9A5DE41-E9BE-8440-9458-281D40E3F47F}" type="slidenum">
              <a:rPr lang="en-US"/>
              <a:pPr/>
              <a:t>20</a:t>
            </a:fld>
            <a:endParaRPr lang="en-US"/>
          </a:p>
        </p:txBody>
      </p:sp>
      <p:sp>
        <p:nvSpPr>
          <p:cNvPr id="7" name="Rectangle 1031"/>
          <p:cNvSpPr txBox="1">
            <a:spLocks noGrp="1" noChangeArrowheads="1"/>
          </p:cNvSpPr>
          <p:nvPr/>
        </p:nvSpPr>
        <p:spPr bwMode="auto">
          <a:xfrm>
            <a:off x="3886200" y="8686800"/>
            <a:ext cx="2971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b"/>
          <a:lstStyle/>
          <a:p>
            <a:pPr algn="r">
              <a:defRPr/>
            </a:pPr>
            <a:fld id="{569BB760-6C76-FA44-846D-5D8BB3059B42}" type="slidenum">
              <a:rPr lang="en-GB" sz="1200">
                <a:latin typeface="Times" charset="0"/>
                <a:cs typeface="+mn-cs"/>
              </a:rPr>
              <a:pPr algn="r">
                <a:defRPr/>
              </a:pPr>
              <a:t>20</a:t>
            </a:fld>
            <a:endParaRPr lang="en-GB" sz="1200">
              <a:latin typeface="Times" charset="0"/>
              <a:cs typeface="+mn-cs"/>
            </a:endParaRPr>
          </a:p>
        </p:txBody>
      </p:sp>
      <p:sp>
        <p:nvSpPr>
          <p:cNvPr id="222210" name="Rectangle 2"/>
          <p:cNvSpPr>
            <a:spLocks noGrp="1" noRot="1" noChangeAspect="1" noChangeArrowheads="1" noTextEdit="1"/>
          </p:cNvSpPr>
          <p:nvPr>
            <p:ph type="sldImg"/>
          </p:nvPr>
        </p:nvSpPr>
        <p:spPr>
          <a:xfrm>
            <a:off x="0" y="0"/>
            <a:ext cx="0" cy="0"/>
          </a:xfrm>
          <a:ln/>
          <a:extLst>
            <a:ext uri="{FAA26D3D-D897-4be2-8F04-BA451C77F1D7}">
              <ma14:placeholderFlag xmlns:ma14="http://schemas.microsoft.com/office/mac/drawingml/2011/main" val="1"/>
            </a:ext>
          </a:extLst>
        </p:spPr>
      </p:sp>
      <p:sp>
        <p:nvSpPr>
          <p:cNvPr id="222211" name="Rectangle 3"/>
          <p:cNvSpPr>
            <a:spLocks noGrp="1" noChangeArrowheads="1"/>
          </p:cNvSpPr>
          <p:nvPr>
            <p:ph type="body" idx="1"/>
          </p:nvPr>
        </p:nvSpPr>
        <p:spPr>
          <a:xfrm>
            <a:off x="0" y="0"/>
            <a:ext cx="0" cy="0"/>
          </a:xfrm>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481FC8-E9CB-524F-89BF-8DEE0FE9EFF0}" type="slidenum">
              <a:rPr lang="en-US"/>
              <a:pPr/>
              <a:t>21</a:t>
            </a:fld>
            <a:endParaRPr lang="en-US"/>
          </a:p>
        </p:txBody>
      </p:sp>
      <p:sp>
        <p:nvSpPr>
          <p:cNvPr id="19458" name="Text Box 2"/>
          <p:cNvSpPr txBox="1">
            <a:spLocks noGrp="1" noRot="1" noChangeAspect="1" noChangeArrowheads="1"/>
          </p:cNvSpPr>
          <p:nvPr>
            <p:ph type="sldImg"/>
          </p:nvPr>
        </p:nvSpPr>
        <p:spPr bwMode="auto">
          <a:xfrm>
            <a:off x="-14219238" y="-11793538"/>
            <a:ext cx="16638588" cy="12480926"/>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19459" name="Text Box 3"/>
          <p:cNvSpPr txBox="1">
            <a:spLocks noGrp="1" noChangeArrowheads="1"/>
          </p:cNvSpPr>
          <p:nvPr>
            <p:ph type="body" idx="1"/>
          </p:nvPr>
        </p:nvSpPr>
        <p:spPr bwMode="auto">
          <a:xfrm>
            <a:off x="685800" y="4343400"/>
            <a:ext cx="5475288" cy="4103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C9A5DE41-E9BE-8440-9458-281D40E3F47F}" type="slidenum">
              <a:rPr lang="en-US"/>
              <a:pPr/>
              <a:t>22</a:t>
            </a:fld>
            <a:endParaRPr lang="en-US"/>
          </a:p>
        </p:txBody>
      </p:sp>
      <p:sp>
        <p:nvSpPr>
          <p:cNvPr id="7" name="Rectangle 1031"/>
          <p:cNvSpPr txBox="1">
            <a:spLocks noGrp="1" noChangeArrowheads="1"/>
          </p:cNvSpPr>
          <p:nvPr/>
        </p:nvSpPr>
        <p:spPr bwMode="auto">
          <a:xfrm>
            <a:off x="3886200" y="8686800"/>
            <a:ext cx="2971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b"/>
          <a:lstStyle/>
          <a:p>
            <a:pPr algn="r">
              <a:defRPr/>
            </a:pPr>
            <a:fld id="{569BB760-6C76-FA44-846D-5D8BB3059B42}" type="slidenum">
              <a:rPr lang="en-GB" sz="1200">
                <a:latin typeface="Times" charset="0"/>
                <a:cs typeface="+mn-cs"/>
              </a:rPr>
              <a:pPr algn="r">
                <a:defRPr/>
              </a:pPr>
              <a:t>22</a:t>
            </a:fld>
            <a:endParaRPr lang="en-GB" sz="1200">
              <a:latin typeface="Times" charset="0"/>
              <a:cs typeface="+mn-cs"/>
            </a:endParaRPr>
          </a:p>
        </p:txBody>
      </p:sp>
      <p:sp>
        <p:nvSpPr>
          <p:cNvPr id="222210" name="Rectangle 2"/>
          <p:cNvSpPr>
            <a:spLocks noGrp="1" noRot="1" noChangeAspect="1" noChangeArrowheads="1" noTextEdit="1"/>
          </p:cNvSpPr>
          <p:nvPr>
            <p:ph type="sldImg"/>
          </p:nvPr>
        </p:nvSpPr>
        <p:spPr>
          <a:xfrm>
            <a:off x="0" y="0"/>
            <a:ext cx="0" cy="0"/>
          </a:xfrm>
          <a:ln/>
          <a:extLst>
            <a:ext uri="{FAA26D3D-D897-4be2-8F04-BA451C77F1D7}">
              <ma14:placeholderFlag xmlns:ma14="http://schemas.microsoft.com/office/mac/drawingml/2011/main" val="1"/>
            </a:ext>
          </a:extLst>
        </p:spPr>
      </p:sp>
      <p:sp>
        <p:nvSpPr>
          <p:cNvPr id="222211" name="Rectangle 3"/>
          <p:cNvSpPr>
            <a:spLocks noGrp="1" noChangeArrowheads="1"/>
          </p:cNvSpPr>
          <p:nvPr>
            <p:ph type="body" idx="1"/>
          </p:nvPr>
        </p:nvSpPr>
        <p:spPr>
          <a:xfrm>
            <a:off x="0" y="0"/>
            <a:ext cx="0" cy="0"/>
          </a:xfrm>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A68135-64A3-4142-9683-388B89D0AB68}" type="slidenum">
              <a:rPr lang="en-US"/>
              <a:pPr/>
              <a:t>23</a:t>
            </a:fld>
            <a:endParaRPr lang="en-US"/>
          </a:p>
        </p:txBody>
      </p:sp>
      <p:sp>
        <p:nvSpPr>
          <p:cNvPr id="60418" name="Text Box 2"/>
          <p:cNvSpPr txBox="1">
            <a:spLocks noGrp="1" noRot="1" noChangeAspect="1" noChangeArrowheads="1"/>
          </p:cNvSpPr>
          <p:nvPr>
            <p:ph type="sldImg"/>
          </p:nvPr>
        </p:nvSpPr>
        <p:spPr bwMode="auto">
          <a:xfrm>
            <a:off x="-14219238" y="-11793538"/>
            <a:ext cx="16638588" cy="12480926"/>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60419" name="Text Box 3"/>
          <p:cNvSpPr txBox="1">
            <a:spLocks noGrp="1" noChangeArrowheads="1"/>
          </p:cNvSpPr>
          <p:nvPr>
            <p:ph type="body" idx="1"/>
          </p:nvPr>
        </p:nvSpPr>
        <p:spPr bwMode="auto">
          <a:xfrm>
            <a:off x="685800" y="4343400"/>
            <a:ext cx="5475288" cy="4103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C9A5DE41-E9BE-8440-9458-281D40E3F47F}" type="slidenum">
              <a:rPr lang="en-US"/>
              <a:pPr/>
              <a:t>24</a:t>
            </a:fld>
            <a:endParaRPr lang="en-US"/>
          </a:p>
        </p:txBody>
      </p:sp>
      <p:sp>
        <p:nvSpPr>
          <p:cNvPr id="7" name="Rectangle 1031"/>
          <p:cNvSpPr txBox="1">
            <a:spLocks noGrp="1" noChangeArrowheads="1"/>
          </p:cNvSpPr>
          <p:nvPr/>
        </p:nvSpPr>
        <p:spPr bwMode="auto">
          <a:xfrm>
            <a:off x="3886200" y="8686800"/>
            <a:ext cx="2971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b"/>
          <a:lstStyle/>
          <a:p>
            <a:pPr algn="r">
              <a:defRPr/>
            </a:pPr>
            <a:fld id="{569BB760-6C76-FA44-846D-5D8BB3059B42}" type="slidenum">
              <a:rPr lang="en-GB" sz="1200">
                <a:latin typeface="Times" charset="0"/>
                <a:cs typeface="+mn-cs"/>
              </a:rPr>
              <a:pPr algn="r">
                <a:defRPr/>
              </a:pPr>
              <a:t>24</a:t>
            </a:fld>
            <a:endParaRPr lang="en-GB" sz="1200">
              <a:latin typeface="Times" charset="0"/>
              <a:cs typeface="+mn-cs"/>
            </a:endParaRPr>
          </a:p>
        </p:txBody>
      </p:sp>
      <p:sp>
        <p:nvSpPr>
          <p:cNvPr id="222210" name="Rectangle 2"/>
          <p:cNvSpPr>
            <a:spLocks noGrp="1" noRot="1" noChangeAspect="1" noChangeArrowheads="1" noTextEdit="1"/>
          </p:cNvSpPr>
          <p:nvPr>
            <p:ph type="sldImg"/>
          </p:nvPr>
        </p:nvSpPr>
        <p:spPr>
          <a:xfrm>
            <a:off x="0" y="0"/>
            <a:ext cx="0" cy="0"/>
          </a:xfrm>
          <a:ln/>
          <a:extLst>
            <a:ext uri="{FAA26D3D-D897-4be2-8F04-BA451C77F1D7}">
              <ma14:placeholderFlag xmlns:ma14="http://schemas.microsoft.com/office/mac/drawingml/2011/main" val="1"/>
            </a:ext>
          </a:extLst>
        </p:spPr>
      </p:sp>
      <p:sp>
        <p:nvSpPr>
          <p:cNvPr id="222211" name="Rectangle 3"/>
          <p:cNvSpPr>
            <a:spLocks noGrp="1" noChangeArrowheads="1"/>
          </p:cNvSpPr>
          <p:nvPr>
            <p:ph type="body" idx="1"/>
          </p:nvPr>
        </p:nvSpPr>
        <p:spPr>
          <a:xfrm>
            <a:off x="0" y="0"/>
            <a:ext cx="0" cy="0"/>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C7FB5C-2E35-4A4A-899A-DD43ADEBFDB2}" type="slidenum">
              <a:rPr lang="en-US"/>
              <a:pPr/>
              <a:t>25</a:t>
            </a:fld>
            <a:endParaRPr lang="en-US"/>
          </a:p>
        </p:txBody>
      </p:sp>
      <p:sp>
        <p:nvSpPr>
          <p:cNvPr id="6451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451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GB"/>
              <a:t>Jacqueline</a:t>
            </a:r>
          </a:p>
          <a:p>
            <a:r>
              <a:rPr lang="en-GB"/>
              <a:t>The universe is enormous. Explain light year (ten trillion kilometres). Explain concept that more distant objects are seen at earlier times. Mention that light from the most distant galaxies has taken more than ten billion light years to reach us.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7EFD96-47D2-BF4A-8B72-D1C734BCDF9B}" type="slidenum">
              <a:rPr lang="en-US"/>
              <a:pPr/>
              <a:t>26</a:t>
            </a:fld>
            <a:endParaRPr lang="en-US"/>
          </a:p>
        </p:txBody>
      </p:sp>
      <p:sp>
        <p:nvSpPr>
          <p:cNvPr id="15362" name="Text Box 2"/>
          <p:cNvSpPr txBox="1">
            <a:spLocks noGrp="1" noRot="1" noChangeAspect="1" noChangeArrowheads="1"/>
          </p:cNvSpPr>
          <p:nvPr>
            <p:ph type="sldImg"/>
          </p:nvPr>
        </p:nvSpPr>
        <p:spPr bwMode="auto">
          <a:xfrm>
            <a:off x="-14219238" y="-11793538"/>
            <a:ext cx="16638588" cy="12480926"/>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15363" name="Text Box 3"/>
          <p:cNvSpPr txBox="1">
            <a:spLocks noGrp="1" noChangeArrowheads="1"/>
          </p:cNvSpPr>
          <p:nvPr>
            <p:ph type="body" idx="1"/>
          </p:nvPr>
        </p:nvSpPr>
        <p:spPr bwMode="auto">
          <a:xfrm>
            <a:off x="685800" y="4343400"/>
            <a:ext cx="5475288" cy="4103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393794-53E8-E14E-9102-C0A16A5F8888}" type="slidenum">
              <a:rPr lang="en-US"/>
              <a:pPr/>
              <a:t>27</a:t>
            </a:fld>
            <a:endParaRPr lang="en-US"/>
          </a:p>
        </p:txBody>
      </p:sp>
      <p:sp>
        <p:nvSpPr>
          <p:cNvPr id="399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99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Second discovery</a:t>
            </a:r>
          </a:p>
          <a:p>
            <a:r>
              <a:rPr lang="en-US"/>
              <a:t>Telescope Holmdell, New Jersey, about 20 miles from NYC</a:t>
            </a:r>
          </a:p>
          <a:p>
            <a:r>
              <a:rPr lang="en-US"/>
              <a:t>Penzias and Wilson noticed that the telescope always picked up a faint signal, no matter what. [Time step]</a:t>
            </a:r>
          </a:p>
          <a:p>
            <a:r>
              <a:rPr lang="en-US"/>
              <a:t>They eliminated all local sources. [Time step]</a:t>
            </a:r>
          </a:p>
          <a:p>
            <a:r>
              <a:rPr lang="en-US"/>
              <a:t>When they told colleagues of their strange discovery, one at Princeton University realised immediately that they had discovered the heat radiation released in the Big Bang, now weak and dilute</a:t>
            </a:r>
          </a:p>
          <a:p>
            <a:r>
              <a:rPr lang="en-US"/>
              <a:t>Confirmed Hot Big Bang</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A81A3D-A9F8-4D42-88AD-39D2BC61B3EA}" type="slidenum">
              <a:rPr lang="en-GB"/>
              <a:pPr/>
              <a:t>28</a:t>
            </a:fld>
            <a:endParaRPr lang="en-GB"/>
          </a:p>
        </p:txBody>
      </p:sp>
      <p:sp>
        <p:nvSpPr>
          <p:cNvPr id="140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0291" name="Rectangle 3"/>
          <p:cNvSpPr>
            <a:spLocks noGrp="1" noChangeArrowheads="1"/>
          </p:cNvSpPr>
          <p:nvPr>
            <p:ph type="body" idx="1"/>
          </p:nvPr>
        </p:nvSpPr>
        <p:spPr/>
        <p:txBody>
          <a:bodyPr/>
          <a:lstStyle/>
          <a:p>
            <a:r>
              <a:rPr lang="en-GB" dirty="0" smtClean="0"/>
              <a:t>Planck March 2013</a:t>
            </a:r>
          </a:p>
          <a:p>
            <a:r>
              <a:rPr lang="en-GB" sz="1200" kern="1200" dirty="0" smtClean="0">
                <a:solidFill>
                  <a:schemeClr val="tx1"/>
                </a:solidFill>
                <a:effectLst/>
                <a:latin typeface="Times" charset="0"/>
                <a:ea typeface="ＭＳ Ｐゴシック" charset="0"/>
                <a:cs typeface="+mn-cs"/>
              </a:rPr>
              <a:t>Three years ago the European Space Agency launched an even better microwave probe, named Planck. And a few weeks ago astronomers were enthralled with the all-sky image you see here. This is the most precise map ever made of the oldest light in the universe, emitted just 380,000 years after the start of the Big Bang. The grainy structure here took 15 months to analyse in order to measure just six numbers that specify the properties of our universe. One of those numbers is the Age of the Universe, which came out at 13.82 billion years, a hundred million years older than previously thought. The map also has solid evidence about dark matter and exotic dark energy.</a:t>
            </a:r>
            <a:r>
              <a:rPr lang="en-GB" dirty="0" smtClean="0">
                <a:effectLst/>
              </a:rPr>
              <a:t> </a:t>
            </a:r>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13ED95-DA82-5E46-9BBA-2462AEC12BF2}" type="slidenum">
              <a:rPr lang="en-US"/>
              <a:pPr/>
              <a:t>29</a:t>
            </a:fld>
            <a:endParaRPr lang="en-US"/>
          </a:p>
        </p:txBody>
      </p:sp>
      <p:sp>
        <p:nvSpPr>
          <p:cNvPr id="5122" name="Text Box 2"/>
          <p:cNvSpPr txBox="1">
            <a:spLocks noGrp="1" noRot="1" noChangeAspect="1" noChangeArrowheads="1"/>
          </p:cNvSpPr>
          <p:nvPr>
            <p:ph type="sldImg"/>
          </p:nvPr>
        </p:nvSpPr>
        <p:spPr bwMode="auto">
          <a:xfrm>
            <a:off x="-14219238" y="-11793538"/>
            <a:ext cx="16638588" cy="12480926"/>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5123" name="Text Box 3"/>
          <p:cNvSpPr txBox="1">
            <a:spLocks noGrp="1" noChangeArrowheads="1"/>
          </p:cNvSpPr>
          <p:nvPr>
            <p:ph type="body" idx="1"/>
          </p:nvPr>
        </p:nvSpPr>
        <p:spPr bwMode="auto">
          <a:xfrm>
            <a:off x="685800" y="4343400"/>
            <a:ext cx="5475288" cy="4103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E91696-AE19-474B-B81D-6D287D519ABC}" type="slidenum">
              <a:rPr lang="en-US"/>
              <a:pPr/>
              <a:t>3</a:t>
            </a:fld>
            <a:endParaRPr lang="en-US"/>
          </a:p>
        </p:txBody>
      </p:sp>
      <p:sp>
        <p:nvSpPr>
          <p:cNvPr id="7170" name="Text Box 2"/>
          <p:cNvSpPr txBox="1">
            <a:spLocks noGrp="1" noRot="1" noChangeAspect="1" noChangeArrowheads="1"/>
          </p:cNvSpPr>
          <p:nvPr>
            <p:ph type="sldImg"/>
          </p:nvPr>
        </p:nvSpPr>
        <p:spPr bwMode="auto">
          <a:xfrm>
            <a:off x="-14219238" y="-11793538"/>
            <a:ext cx="16638588" cy="12480926"/>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7171" name="Text Box 3"/>
          <p:cNvSpPr txBox="1">
            <a:spLocks noGrp="1" noChangeArrowheads="1"/>
          </p:cNvSpPr>
          <p:nvPr>
            <p:ph type="body" idx="1"/>
          </p:nvPr>
        </p:nvSpPr>
        <p:spPr bwMode="auto">
          <a:xfrm>
            <a:off x="685800" y="4343400"/>
            <a:ext cx="5475288" cy="4103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C9A5DE41-E9BE-8440-9458-281D40E3F47F}" type="slidenum">
              <a:rPr lang="en-US"/>
              <a:pPr/>
              <a:t>30</a:t>
            </a:fld>
            <a:endParaRPr lang="en-US"/>
          </a:p>
        </p:txBody>
      </p:sp>
      <p:sp>
        <p:nvSpPr>
          <p:cNvPr id="7" name="Rectangle 1031"/>
          <p:cNvSpPr txBox="1">
            <a:spLocks noGrp="1" noChangeArrowheads="1"/>
          </p:cNvSpPr>
          <p:nvPr/>
        </p:nvSpPr>
        <p:spPr bwMode="auto">
          <a:xfrm>
            <a:off x="3886200" y="8686800"/>
            <a:ext cx="2971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b"/>
          <a:lstStyle/>
          <a:p>
            <a:pPr algn="r">
              <a:defRPr/>
            </a:pPr>
            <a:fld id="{569BB760-6C76-FA44-846D-5D8BB3059B42}" type="slidenum">
              <a:rPr lang="en-GB" sz="1200">
                <a:latin typeface="Times" charset="0"/>
                <a:cs typeface="+mn-cs"/>
              </a:rPr>
              <a:pPr algn="r">
                <a:defRPr/>
              </a:pPr>
              <a:t>30</a:t>
            </a:fld>
            <a:endParaRPr lang="en-GB" sz="1200">
              <a:latin typeface="Times" charset="0"/>
              <a:cs typeface="+mn-cs"/>
            </a:endParaRPr>
          </a:p>
        </p:txBody>
      </p:sp>
      <p:sp>
        <p:nvSpPr>
          <p:cNvPr id="222210" name="Rectangle 2"/>
          <p:cNvSpPr>
            <a:spLocks noGrp="1" noRot="1" noChangeAspect="1" noChangeArrowheads="1" noTextEdit="1"/>
          </p:cNvSpPr>
          <p:nvPr>
            <p:ph type="sldImg"/>
          </p:nvPr>
        </p:nvSpPr>
        <p:spPr>
          <a:xfrm>
            <a:off x="0" y="0"/>
            <a:ext cx="0" cy="0"/>
          </a:xfrm>
          <a:ln/>
          <a:extLst>
            <a:ext uri="{FAA26D3D-D897-4be2-8F04-BA451C77F1D7}">
              <ma14:placeholderFlag xmlns:ma14="http://schemas.microsoft.com/office/mac/drawingml/2011/main" val="1"/>
            </a:ext>
          </a:extLst>
        </p:spPr>
      </p:sp>
      <p:sp>
        <p:nvSpPr>
          <p:cNvPr id="222211" name="Rectangle 3"/>
          <p:cNvSpPr>
            <a:spLocks noGrp="1" noChangeArrowheads="1"/>
          </p:cNvSpPr>
          <p:nvPr>
            <p:ph type="body" idx="1"/>
          </p:nvPr>
        </p:nvSpPr>
        <p:spPr>
          <a:xfrm>
            <a:off x="0" y="0"/>
            <a:ext cx="0" cy="0"/>
          </a:xfrm>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C364B4-4B2B-DF43-A374-01B79DF108CB}" type="slidenum">
              <a:rPr lang="en-US"/>
              <a:pPr/>
              <a:t>31</a:t>
            </a:fld>
            <a:endParaRPr lang="en-US"/>
          </a:p>
        </p:txBody>
      </p:sp>
      <p:sp>
        <p:nvSpPr>
          <p:cNvPr id="29698"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9699"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504452-DE83-1B46-BCF7-215D5F3CEC90}" type="slidenum">
              <a:rPr lang="en-US"/>
              <a:pPr/>
              <a:t>32</a:t>
            </a:fld>
            <a:endParaRPr lang="en-US"/>
          </a:p>
        </p:txBody>
      </p:sp>
      <p:sp>
        <p:nvSpPr>
          <p:cNvPr id="23554" name="Text Box 2"/>
          <p:cNvSpPr txBox="1">
            <a:spLocks noGrp="1" noRot="1" noChangeAspect="1" noChangeArrowheads="1"/>
          </p:cNvSpPr>
          <p:nvPr>
            <p:ph type="sldImg"/>
          </p:nvPr>
        </p:nvSpPr>
        <p:spPr bwMode="auto">
          <a:xfrm>
            <a:off x="-14219238" y="-11793538"/>
            <a:ext cx="16635413" cy="124777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23555" name="Text Box 3"/>
          <p:cNvSpPr txBox="1">
            <a:spLocks noGrp="1" noChangeArrowheads="1"/>
          </p:cNvSpPr>
          <p:nvPr>
            <p:ph type="body" idx="1"/>
          </p:nvPr>
        </p:nvSpPr>
        <p:spPr bwMode="auto">
          <a:xfrm>
            <a:off x="685800" y="4343400"/>
            <a:ext cx="5473700" cy="4103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504452-DE83-1B46-BCF7-215D5F3CEC90}" type="slidenum">
              <a:rPr lang="en-US"/>
              <a:pPr/>
              <a:t>33</a:t>
            </a:fld>
            <a:endParaRPr lang="en-US"/>
          </a:p>
        </p:txBody>
      </p:sp>
      <p:sp>
        <p:nvSpPr>
          <p:cNvPr id="23554" name="Text Box 2"/>
          <p:cNvSpPr txBox="1">
            <a:spLocks noGrp="1" noRot="1" noChangeAspect="1" noChangeArrowheads="1"/>
          </p:cNvSpPr>
          <p:nvPr>
            <p:ph type="sldImg"/>
          </p:nvPr>
        </p:nvSpPr>
        <p:spPr bwMode="auto">
          <a:xfrm>
            <a:off x="-14219238" y="-11793538"/>
            <a:ext cx="16635413" cy="124777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23555" name="Text Box 3"/>
          <p:cNvSpPr txBox="1">
            <a:spLocks noGrp="1" noChangeArrowheads="1"/>
          </p:cNvSpPr>
          <p:nvPr>
            <p:ph type="body" idx="1"/>
          </p:nvPr>
        </p:nvSpPr>
        <p:spPr bwMode="auto">
          <a:xfrm>
            <a:off x="685800" y="4343400"/>
            <a:ext cx="5473700" cy="4103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296ECBA-2A4A-AE48-99C3-39A4A647AA00}" type="slidenum">
              <a:rPr lang="en-US"/>
              <a:pPr/>
              <a:t>35</a:t>
            </a:fld>
            <a:endParaRPr lang="en-US"/>
          </a:p>
        </p:txBody>
      </p:sp>
      <p:sp>
        <p:nvSpPr>
          <p:cNvPr id="2" name="Slide Image Placeholder 1"/>
          <p:cNvSpPr>
            <a:spLocks noGrp="1" noRot="1" noChangeAspect="1"/>
          </p:cNvSpPr>
          <p:nvPr>
            <p:ph type="sldImg"/>
          </p:nvPr>
        </p:nvSpPr>
        <p:spPr>
          <a:xfrm>
            <a:off x="0" y="0"/>
            <a:ext cx="0" cy="0"/>
          </a:xfrm>
        </p:spPr>
      </p:sp>
      <p:sp>
        <p:nvSpPr>
          <p:cNvPr id="3" name="Notes Placeholder 2"/>
          <p:cNvSpPr>
            <a:spLocks noGrp="1"/>
          </p:cNvSpPr>
          <p:nvPr>
            <p:ph type="body" idx="1"/>
          </p:nvPr>
        </p:nvSpPr>
        <p:spPr>
          <a:xfrm>
            <a:off x="0" y="0"/>
            <a:ext cx="0" cy="0"/>
          </a:xfrm>
        </p:spPr>
        <p:txBody>
          <a:bodyPr/>
          <a:lstStyle/>
          <a:p>
            <a:r>
              <a:rPr lang="en-US"/>
              <a:t>Title slide</a:t>
            </a:r>
          </a:p>
        </p:txBody>
      </p:sp>
      <p:sp>
        <p:nvSpPr>
          <p:cNvPr id="4" name="Slide Number Placeholder 3"/>
          <p:cNvSpPr txBox="1">
            <a:spLocks noGrp="1"/>
          </p:cNvSpPr>
          <p:nvPr/>
        </p:nvSpPr>
        <p:spPr bwMode="auto">
          <a:xfrm>
            <a:off x="3886200" y="8686800"/>
            <a:ext cx="2971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b"/>
          <a:lstStyle/>
          <a:p>
            <a:pPr algn="r">
              <a:defRPr/>
            </a:pPr>
            <a:fld id="{DC13B363-1FC2-894D-AC8B-3F595233ACF4}" type="slidenum">
              <a:rPr lang="en-GB" sz="1200">
                <a:latin typeface="Times" charset="0"/>
                <a:cs typeface="+mn-cs"/>
              </a:rPr>
              <a:pPr algn="r">
                <a:defRPr/>
              </a:pPr>
              <a:t>35</a:t>
            </a:fld>
            <a:endParaRPr lang="en-GB" sz="1200">
              <a:latin typeface="Times"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C9A5DE41-E9BE-8440-9458-281D40E3F47F}" type="slidenum">
              <a:rPr lang="en-US"/>
              <a:pPr/>
              <a:t>4</a:t>
            </a:fld>
            <a:endParaRPr lang="en-US"/>
          </a:p>
        </p:txBody>
      </p:sp>
      <p:sp>
        <p:nvSpPr>
          <p:cNvPr id="7" name="Rectangle 1031"/>
          <p:cNvSpPr txBox="1">
            <a:spLocks noGrp="1" noChangeArrowheads="1"/>
          </p:cNvSpPr>
          <p:nvPr/>
        </p:nvSpPr>
        <p:spPr bwMode="auto">
          <a:xfrm>
            <a:off x="3886200" y="8686800"/>
            <a:ext cx="2971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b"/>
          <a:lstStyle/>
          <a:p>
            <a:pPr algn="r">
              <a:defRPr/>
            </a:pPr>
            <a:fld id="{569BB760-6C76-FA44-846D-5D8BB3059B42}" type="slidenum">
              <a:rPr lang="en-GB" sz="1200">
                <a:latin typeface="Times" charset="0"/>
                <a:cs typeface="+mn-cs"/>
              </a:rPr>
              <a:pPr algn="r">
                <a:defRPr/>
              </a:pPr>
              <a:t>4</a:t>
            </a:fld>
            <a:endParaRPr lang="en-GB" sz="1200">
              <a:latin typeface="Times" charset="0"/>
              <a:cs typeface="+mn-cs"/>
            </a:endParaRPr>
          </a:p>
        </p:txBody>
      </p:sp>
      <p:sp>
        <p:nvSpPr>
          <p:cNvPr id="222210" name="Rectangle 2"/>
          <p:cNvSpPr>
            <a:spLocks noGrp="1" noRot="1" noChangeAspect="1" noChangeArrowheads="1" noTextEdit="1"/>
          </p:cNvSpPr>
          <p:nvPr>
            <p:ph type="sldImg"/>
          </p:nvPr>
        </p:nvSpPr>
        <p:spPr>
          <a:xfrm>
            <a:off x="0" y="0"/>
            <a:ext cx="0" cy="0"/>
          </a:xfrm>
          <a:ln/>
          <a:extLst>
            <a:ext uri="{FAA26D3D-D897-4be2-8F04-BA451C77F1D7}">
              <ma14:placeholderFlag xmlns:ma14="http://schemas.microsoft.com/office/mac/drawingml/2011/main" val="1"/>
            </a:ext>
          </a:extLst>
        </p:spPr>
      </p:sp>
      <p:sp>
        <p:nvSpPr>
          <p:cNvPr id="222211" name="Rectangle 3"/>
          <p:cNvSpPr>
            <a:spLocks noGrp="1" noChangeArrowheads="1"/>
          </p:cNvSpPr>
          <p:nvPr>
            <p:ph type="body" idx="1"/>
          </p:nvPr>
        </p:nvSpPr>
        <p:spPr>
          <a:xfrm>
            <a:off x="0" y="0"/>
            <a:ext cx="0" cy="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267211-5426-E34A-AAB1-841D9818445F}" type="slidenum">
              <a:rPr lang="en-US"/>
              <a:pPr/>
              <a:t>5</a:t>
            </a:fld>
            <a:endParaRPr lang="en-US"/>
          </a:p>
        </p:txBody>
      </p:sp>
      <p:sp>
        <p:nvSpPr>
          <p:cNvPr id="256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GB"/>
              <a:t>Simon</a:t>
            </a:r>
          </a:p>
          <a:p>
            <a:r>
              <a:rPr lang="en-GB"/>
              <a:t>Cosmology is less than a century old. It answers large and deep questions. This quest actually has a long history, beginning with Aristotle and Plato.</a:t>
            </a:r>
          </a:p>
          <a:p>
            <a:r>
              <a:rPr lang="en-GB"/>
              <a:t>Jacqueline will now explain some of the astronomy that is used to explore the universe.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66F50B89-7BE2-7140-B43F-3BA179BAE49A}" type="slidenum">
              <a:rPr lang="en-US"/>
              <a:pPr/>
              <a:t>6</a:t>
            </a:fld>
            <a:endParaRPr lang="en-US"/>
          </a:p>
        </p:txBody>
      </p:sp>
      <p:sp>
        <p:nvSpPr>
          <p:cNvPr id="7" name="Rectangle 7"/>
          <p:cNvSpPr txBox="1">
            <a:spLocks noGrp="1" noChangeArrowheads="1"/>
          </p:cNvSpPr>
          <p:nvPr/>
        </p:nvSpPr>
        <p:spPr bwMode="auto">
          <a:xfrm>
            <a:off x="3886200" y="8686800"/>
            <a:ext cx="2971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b"/>
          <a:lstStyle/>
          <a:p>
            <a:pPr algn="r">
              <a:defRPr/>
            </a:pPr>
            <a:fld id="{95679077-6832-D145-AC79-4FD2EB833E3B}" type="slidenum">
              <a:rPr lang="en-GB" sz="1200">
                <a:latin typeface="Times" charset="0"/>
                <a:cs typeface="+mn-cs"/>
              </a:rPr>
              <a:pPr algn="r">
                <a:defRPr/>
              </a:pPr>
              <a:t>6</a:t>
            </a:fld>
            <a:endParaRPr lang="en-GB" sz="1200">
              <a:latin typeface="Times" charset="0"/>
              <a:cs typeface="+mn-cs"/>
            </a:endParaRPr>
          </a:p>
        </p:txBody>
      </p:sp>
      <p:sp>
        <p:nvSpPr>
          <p:cNvPr id="243714" name="Rectangle 2"/>
          <p:cNvSpPr>
            <a:spLocks noGrp="1" noRot="1" noChangeAspect="1" noChangeArrowheads="1" noTextEdit="1"/>
          </p:cNvSpPr>
          <p:nvPr>
            <p:ph type="sldImg"/>
          </p:nvPr>
        </p:nvSpPr>
        <p:spPr>
          <a:xfrm>
            <a:off x="0" y="0"/>
            <a:ext cx="0" cy="0"/>
          </a:xfrm>
          <a:ln/>
          <a:extLst>
            <a:ext uri="{FAA26D3D-D897-4be2-8F04-BA451C77F1D7}">
              <ma14:placeholderFlag xmlns:ma14="http://schemas.microsoft.com/office/mac/drawingml/2011/main" val="1"/>
            </a:ext>
          </a:extLst>
        </p:spPr>
      </p:sp>
      <p:sp>
        <p:nvSpPr>
          <p:cNvPr id="243715" name="Rectangle 3"/>
          <p:cNvSpPr>
            <a:spLocks noGrp="1" noChangeArrowheads="1"/>
          </p:cNvSpPr>
          <p:nvPr>
            <p:ph type="body" idx="1"/>
          </p:nvPr>
        </p:nvSpPr>
        <p:spPr>
          <a:xfrm>
            <a:off x="0" y="0"/>
            <a:ext cx="0" cy="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44E0B1-29E1-1C44-916C-5ED9BFD66346}" type="slidenum">
              <a:rPr lang="en-US"/>
              <a:pPr/>
              <a:t>7</a:t>
            </a:fld>
            <a:endParaRPr lang="en-US"/>
          </a:p>
        </p:txBody>
      </p:sp>
      <p:sp>
        <p:nvSpPr>
          <p:cNvPr id="9218" name="Text Box 2"/>
          <p:cNvSpPr txBox="1">
            <a:spLocks noGrp="1" noRot="1" noChangeAspect="1" noChangeArrowheads="1"/>
          </p:cNvSpPr>
          <p:nvPr>
            <p:ph type="sldImg"/>
          </p:nvPr>
        </p:nvSpPr>
        <p:spPr bwMode="auto">
          <a:xfrm>
            <a:off x="-14219238" y="-11793538"/>
            <a:ext cx="16638588" cy="12480926"/>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9219" name="Text Box 3"/>
          <p:cNvSpPr txBox="1">
            <a:spLocks noGrp="1" noChangeArrowheads="1"/>
          </p:cNvSpPr>
          <p:nvPr>
            <p:ph type="body" idx="1"/>
          </p:nvPr>
        </p:nvSpPr>
        <p:spPr bwMode="auto">
          <a:xfrm>
            <a:off x="685800" y="4343400"/>
            <a:ext cx="5475288" cy="4103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56B92C43-2807-7F40-9F18-3A5EC8D8A248}" type="slidenum">
              <a:rPr lang="en-US"/>
              <a:pPr/>
              <a:t>8</a:t>
            </a:fld>
            <a:endParaRPr lang="en-US"/>
          </a:p>
        </p:txBody>
      </p:sp>
      <p:sp>
        <p:nvSpPr>
          <p:cNvPr id="7" name="Rectangle 1031"/>
          <p:cNvSpPr txBox="1">
            <a:spLocks noGrp="1" noChangeArrowheads="1"/>
          </p:cNvSpPr>
          <p:nvPr/>
        </p:nvSpPr>
        <p:spPr bwMode="auto">
          <a:xfrm>
            <a:off x="3886200" y="8686800"/>
            <a:ext cx="2971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b"/>
          <a:lstStyle/>
          <a:p>
            <a:pPr algn="r">
              <a:defRPr/>
            </a:pPr>
            <a:fld id="{5A1BB603-B0D3-844C-A425-E1824E678437}" type="slidenum">
              <a:rPr lang="en-GB" sz="1200">
                <a:latin typeface="Times" charset="0"/>
                <a:cs typeface="+mn-cs"/>
              </a:rPr>
              <a:pPr algn="r">
                <a:defRPr/>
              </a:pPr>
              <a:t>8</a:t>
            </a:fld>
            <a:endParaRPr lang="en-GB" sz="1200">
              <a:latin typeface="Times" charset="0"/>
              <a:cs typeface="+mn-cs"/>
            </a:endParaRPr>
          </a:p>
        </p:txBody>
      </p:sp>
      <p:sp>
        <p:nvSpPr>
          <p:cNvPr id="226306" name="Rectangle 2"/>
          <p:cNvSpPr>
            <a:spLocks noGrp="1" noRot="1" noChangeAspect="1" noChangeArrowheads="1" noTextEdit="1"/>
          </p:cNvSpPr>
          <p:nvPr>
            <p:ph type="sldImg"/>
          </p:nvPr>
        </p:nvSpPr>
        <p:spPr>
          <a:xfrm>
            <a:off x="0" y="0"/>
            <a:ext cx="0" cy="0"/>
          </a:xfrm>
          <a:ln/>
          <a:extLst>
            <a:ext uri="{FAA26D3D-D897-4be2-8F04-BA451C77F1D7}">
              <ma14:placeholderFlag xmlns:ma14="http://schemas.microsoft.com/office/mac/drawingml/2011/main" val="1"/>
            </a:ext>
          </a:extLst>
        </p:spPr>
      </p:sp>
      <p:sp>
        <p:nvSpPr>
          <p:cNvPr id="226307" name="Rectangle 3"/>
          <p:cNvSpPr>
            <a:spLocks noGrp="1" noChangeArrowheads="1"/>
          </p:cNvSpPr>
          <p:nvPr>
            <p:ph type="body" idx="1"/>
          </p:nvPr>
        </p:nvSpPr>
        <p:spPr>
          <a:xfrm>
            <a:off x="0" y="0"/>
            <a:ext cx="0" cy="0"/>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618E02-CE79-6D40-822D-82323394261C}" type="slidenum">
              <a:rPr lang="en-US"/>
              <a:pPr/>
              <a:t>9</a:t>
            </a:fld>
            <a:endParaRPr lang="en-US"/>
          </a:p>
        </p:txBody>
      </p:sp>
      <p:sp>
        <p:nvSpPr>
          <p:cNvPr id="11266" name="Text Box 2"/>
          <p:cNvSpPr txBox="1">
            <a:spLocks noGrp="1" noRot="1" noChangeAspect="1" noChangeArrowheads="1"/>
          </p:cNvSpPr>
          <p:nvPr>
            <p:ph type="sldImg"/>
          </p:nvPr>
        </p:nvSpPr>
        <p:spPr bwMode="auto">
          <a:xfrm>
            <a:off x="-14219238" y="-11793538"/>
            <a:ext cx="16638588" cy="12480926"/>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11267" name="Text Box 3"/>
          <p:cNvSpPr txBox="1">
            <a:spLocks noGrp="1" noChangeArrowheads="1"/>
          </p:cNvSpPr>
          <p:nvPr>
            <p:ph type="body" idx="1"/>
          </p:nvPr>
        </p:nvSpPr>
        <p:spPr bwMode="auto">
          <a:xfrm>
            <a:off x="685800" y="4343400"/>
            <a:ext cx="5475288" cy="4103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AE6EEB8-C8C7-3A46-AF25-8E5452C6F49B}" type="slidenum">
              <a:rPr lang="en-US"/>
              <a:pPr/>
              <a:t>‹#›</a:t>
            </a:fld>
            <a:endParaRPr lang="en-US"/>
          </a:p>
        </p:txBody>
      </p:sp>
    </p:spTree>
    <p:extLst>
      <p:ext uri="{BB962C8B-B14F-4D97-AF65-F5344CB8AC3E}">
        <p14:creationId xmlns:p14="http://schemas.microsoft.com/office/powerpoint/2010/main" val="1528314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7CCDF0-76F7-AD4D-88DE-C870B00A166D}" type="slidenum">
              <a:rPr lang="en-US"/>
              <a:pPr/>
              <a:t>‹#›</a:t>
            </a:fld>
            <a:endParaRPr lang="en-US"/>
          </a:p>
        </p:txBody>
      </p:sp>
    </p:spTree>
    <p:extLst>
      <p:ext uri="{BB962C8B-B14F-4D97-AF65-F5344CB8AC3E}">
        <p14:creationId xmlns:p14="http://schemas.microsoft.com/office/powerpoint/2010/main" val="40076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8D0BB71-BDF2-FB4D-8885-8EA6E2D83643}" type="slidenum">
              <a:rPr lang="en-US"/>
              <a:pPr/>
              <a:t>‹#›</a:t>
            </a:fld>
            <a:endParaRPr lang="en-US"/>
          </a:p>
        </p:txBody>
      </p:sp>
    </p:spTree>
    <p:extLst>
      <p:ext uri="{BB962C8B-B14F-4D97-AF65-F5344CB8AC3E}">
        <p14:creationId xmlns:p14="http://schemas.microsoft.com/office/powerpoint/2010/main" val="1392645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GB"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685800" y="4114800"/>
            <a:ext cx="38100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half" idx="3"/>
          </p:nvPr>
        </p:nvSpPr>
        <p:spPr>
          <a:xfrm>
            <a:off x="4648200" y="1981200"/>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38F5D179-85CE-A841-BA9D-08E7D6E1B12B}" type="slidenum">
              <a:rPr lang="en-US"/>
              <a:pPr/>
              <a:t>‹#›</a:t>
            </a:fld>
            <a:endParaRPr lang="en-US"/>
          </a:p>
        </p:txBody>
      </p:sp>
    </p:spTree>
    <p:extLst>
      <p:ext uri="{BB962C8B-B14F-4D97-AF65-F5344CB8AC3E}">
        <p14:creationId xmlns:p14="http://schemas.microsoft.com/office/powerpoint/2010/main" val="4242016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177D2B5-A30C-4B4A-AA1B-3DA3163866F9}" type="slidenum">
              <a:rPr lang="en-US"/>
              <a:pPr/>
              <a:t>‹#›</a:t>
            </a:fld>
            <a:endParaRPr lang="en-US"/>
          </a:p>
        </p:txBody>
      </p:sp>
    </p:spTree>
    <p:extLst>
      <p:ext uri="{BB962C8B-B14F-4D97-AF65-F5344CB8AC3E}">
        <p14:creationId xmlns:p14="http://schemas.microsoft.com/office/powerpoint/2010/main" val="1109593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GB"/>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GB"/>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3F308DFD-A4A8-9842-9F91-94B545F661BC}" type="slidenum">
              <a:rPr lang="en-GB"/>
              <a:pPr/>
              <a:t>‹#›</a:t>
            </a:fld>
            <a:endParaRPr lang="en-GB"/>
          </a:p>
        </p:txBody>
      </p:sp>
    </p:spTree>
    <p:extLst>
      <p:ext uri="{BB962C8B-B14F-4D97-AF65-F5344CB8AC3E}">
        <p14:creationId xmlns:p14="http://schemas.microsoft.com/office/powerpoint/2010/main" val="4138881258"/>
      </p:ext>
    </p:extLst>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BB3B52-FBE5-3B46-836D-2C83C1837667}" type="slidenum">
              <a:rPr lang="en-US"/>
              <a:pPr/>
              <a:t>‹#›</a:t>
            </a:fld>
            <a:endParaRPr lang="en-US"/>
          </a:p>
        </p:txBody>
      </p:sp>
    </p:spTree>
    <p:extLst>
      <p:ext uri="{BB962C8B-B14F-4D97-AF65-F5344CB8AC3E}">
        <p14:creationId xmlns:p14="http://schemas.microsoft.com/office/powerpoint/2010/main" val="3876166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254419-A821-424E-AB23-E3CBB7E9E999}" type="slidenum">
              <a:rPr lang="en-US"/>
              <a:pPr/>
              <a:t>‹#›</a:t>
            </a:fld>
            <a:endParaRPr lang="en-US"/>
          </a:p>
        </p:txBody>
      </p:sp>
    </p:spTree>
    <p:extLst>
      <p:ext uri="{BB962C8B-B14F-4D97-AF65-F5344CB8AC3E}">
        <p14:creationId xmlns:p14="http://schemas.microsoft.com/office/powerpoint/2010/main" val="2395525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46C29E7-6026-BF45-B556-0810EEC4EC83}" type="slidenum">
              <a:rPr lang="en-US"/>
              <a:pPr/>
              <a:t>‹#›</a:t>
            </a:fld>
            <a:endParaRPr lang="en-US"/>
          </a:p>
        </p:txBody>
      </p:sp>
    </p:spTree>
    <p:extLst>
      <p:ext uri="{BB962C8B-B14F-4D97-AF65-F5344CB8AC3E}">
        <p14:creationId xmlns:p14="http://schemas.microsoft.com/office/powerpoint/2010/main" val="491610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24A2994-FC21-9E45-A7BC-949DE474296B}" type="slidenum">
              <a:rPr lang="en-US"/>
              <a:pPr/>
              <a:t>‹#›</a:t>
            </a:fld>
            <a:endParaRPr lang="en-US"/>
          </a:p>
        </p:txBody>
      </p:sp>
    </p:spTree>
    <p:extLst>
      <p:ext uri="{BB962C8B-B14F-4D97-AF65-F5344CB8AC3E}">
        <p14:creationId xmlns:p14="http://schemas.microsoft.com/office/powerpoint/2010/main" val="2013944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E6EB4F5-2CAC-184D-9087-49FFE68A7ECB}" type="slidenum">
              <a:rPr lang="en-US"/>
              <a:pPr/>
              <a:t>‹#›</a:t>
            </a:fld>
            <a:endParaRPr lang="en-US"/>
          </a:p>
        </p:txBody>
      </p:sp>
    </p:spTree>
    <p:extLst>
      <p:ext uri="{BB962C8B-B14F-4D97-AF65-F5344CB8AC3E}">
        <p14:creationId xmlns:p14="http://schemas.microsoft.com/office/powerpoint/2010/main" val="61695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31C17E9-2ECC-8E45-9E68-BDAB1474EBC0}" type="slidenum">
              <a:rPr lang="en-US"/>
              <a:pPr/>
              <a:t>‹#›</a:t>
            </a:fld>
            <a:endParaRPr lang="en-US"/>
          </a:p>
        </p:txBody>
      </p:sp>
    </p:spTree>
    <p:extLst>
      <p:ext uri="{BB962C8B-B14F-4D97-AF65-F5344CB8AC3E}">
        <p14:creationId xmlns:p14="http://schemas.microsoft.com/office/powerpoint/2010/main" val="2914790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85D5337-DA18-9345-ACEE-CBDCAA05329B}" type="slidenum">
              <a:rPr lang="en-US"/>
              <a:pPr/>
              <a:t>‹#›</a:t>
            </a:fld>
            <a:endParaRPr lang="en-US"/>
          </a:p>
        </p:txBody>
      </p:sp>
    </p:spTree>
    <p:extLst>
      <p:ext uri="{BB962C8B-B14F-4D97-AF65-F5344CB8AC3E}">
        <p14:creationId xmlns:p14="http://schemas.microsoft.com/office/powerpoint/2010/main" val="1473732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0674AA5-B092-D84A-B6AB-B07F33139155}" type="slidenum">
              <a:rPr lang="en-US"/>
              <a:pPr/>
              <a:t>‹#›</a:t>
            </a:fld>
            <a:endParaRPr lang="en-US"/>
          </a:p>
        </p:txBody>
      </p:sp>
    </p:spTree>
    <p:extLst>
      <p:ext uri="{BB962C8B-B14F-4D97-AF65-F5344CB8AC3E}">
        <p14:creationId xmlns:p14="http://schemas.microsoft.com/office/powerpoint/2010/main" val="31936599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C789B6AB-A44C-6D4D-8B70-30E35497A69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totalastronomy.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6.jpeg"/><Relationship Id="rId5"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8.jpg"/><Relationship Id="rId5" Type="http://schemas.openxmlformats.org/officeDocument/2006/relationships/image" Target="../media/image19.jp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3.png"/><Relationship Id="rId5" Type="http://schemas.openxmlformats.org/officeDocument/2006/relationships/image" Target="../media/image24.jpe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6.jpe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totalastronomy.com" TargetMode="External"/><Relationship Id="rId5" Type="http://schemas.openxmlformats.org/officeDocument/2006/relationships/image" Target="../media/image2.jpg"/><Relationship Id="rId6"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8.jpg"/><Relationship Id="rId5" Type="http://schemas.openxmlformats.org/officeDocument/2006/relationships/image" Target="../media/image29.jp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0.jpe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31.jpg"/><Relationship Id="rId5" Type="http://schemas.openxmlformats.org/officeDocument/2006/relationships/image" Target="../media/image32.jp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3.jpeg"/><Relationship Id="rId5" Type="http://schemas.openxmlformats.org/officeDocument/2006/relationships/image" Target="../media/image34.jpeg"/><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35.jpg"/><Relationship Id="rId5" Type="http://schemas.openxmlformats.org/officeDocument/2006/relationships/image" Target="../media/image36.JP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41.jpeg"/><Relationship Id="rId5" Type="http://schemas.openxmlformats.org/officeDocument/2006/relationships/image" Target="../media/image42.jpeg"/><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43.gif"/><Relationship Id="rId5" Type="http://schemas.openxmlformats.org/officeDocument/2006/relationships/image" Target="../media/image44.jpg"/><Relationship Id="rId6" Type="http://schemas.openxmlformats.org/officeDocument/2006/relationships/image" Target="../media/image45.jpg"/><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jpeg"/><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48.jpeg"/><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48.jpeg"/><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totalastronomy.com" TargetMode="External"/><Relationship Id="rId5" Type="http://schemas.openxmlformats.org/officeDocument/2006/relationships/image" Target="../media/image2.jpg"/><Relationship Id="rId6"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1.jpe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3.jpe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5F8E8868-31C5-B24A-BA26-BAE9AA9B033B}" type="slidenum">
              <a:rPr lang="en-US"/>
              <a:pPr/>
              <a:t>1</a:t>
            </a:fld>
            <a:endParaRPr lang="en-US"/>
          </a:p>
        </p:txBody>
      </p:sp>
      <p:sp>
        <p:nvSpPr>
          <p:cNvPr id="51202" name="TextBox 2"/>
          <p:cNvSpPr txBox="1">
            <a:spLocks noChangeArrowheads="1"/>
          </p:cNvSpPr>
          <p:nvPr/>
        </p:nvSpPr>
        <p:spPr bwMode="auto">
          <a:xfrm>
            <a:off x="179388" y="188913"/>
            <a:ext cx="864076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endParaRPr lang="en-US" dirty="0">
              <a:solidFill>
                <a:srgbClr val="0000FF"/>
              </a:solidFill>
              <a:latin typeface="Optima" charset="0"/>
            </a:endParaRPr>
          </a:p>
          <a:p>
            <a:pPr algn="ctr"/>
            <a:endParaRPr lang="en-US" dirty="0">
              <a:solidFill>
                <a:srgbClr val="0000FF"/>
              </a:solidFill>
              <a:latin typeface="Optima" charset="0"/>
            </a:endParaRPr>
          </a:p>
          <a:p>
            <a:pPr algn="ctr"/>
            <a:r>
              <a:rPr lang="en-US" dirty="0">
                <a:solidFill>
                  <a:srgbClr val="0000FF"/>
                </a:solidFill>
                <a:latin typeface="Optima" charset="0"/>
              </a:rPr>
              <a:t>GEORGES LEMAITRE: </a:t>
            </a:r>
            <a:r>
              <a:rPr lang="en-US" dirty="0" smtClean="0">
                <a:solidFill>
                  <a:srgbClr val="0000FF"/>
                </a:solidFill>
                <a:latin typeface="Optima" charset="0"/>
              </a:rPr>
              <a:t>The Fireworks Universe</a:t>
            </a:r>
            <a:endParaRPr lang="en-US" dirty="0">
              <a:solidFill>
                <a:srgbClr val="0000FF"/>
              </a:solidFill>
              <a:latin typeface="Optima" charset="0"/>
            </a:endParaRPr>
          </a:p>
          <a:p>
            <a:pPr algn="ctr"/>
            <a:endParaRPr lang="en-US" dirty="0">
              <a:solidFill>
                <a:srgbClr val="0000FF"/>
              </a:solidFill>
              <a:latin typeface="Optima" charset="0"/>
            </a:endParaRPr>
          </a:p>
          <a:p>
            <a:pPr algn="ctr"/>
            <a:r>
              <a:rPr lang="en-US" dirty="0">
                <a:solidFill>
                  <a:srgbClr val="0000FF"/>
                </a:solidFill>
                <a:latin typeface="Optima" charset="0"/>
              </a:rPr>
              <a:t>Simon Mitton </a:t>
            </a:r>
            <a:r>
              <a:rPr lang="en-US" sz="1800" dirty="0">
                <a:solidFill>
                  <a:srgbClr val="0000FF"/>
                </a:solidFill>
                <a:latin typeface="Optima" charset="0"/>
              </a:rPr>
              <a:t>MA PhD FRAS FGS </a:t>
            </a:r>
            <a:r>
              <a:rPr lang="en-US" sz="1800" dirty="0">
                <a:solidFill>
                  <a:srgbClr val="0000FF"/>
                </a:solidFill>
                <a:latin typeface="Optima" charset="0"/>
              </a:rPr>
              <a:t>FRHistS</a:t>
            </a:r>
          </a:p>
          <a:p>
            <a:pPr algn="ctr"/>
            <a:endParaRPr lang="en-US" dirty="0">
              <a:solidFill>
                <a:srgbClr val="0000FF"/>
              </a:solidFill>
              <a:latin typeface="Optima" charset="0"/>
            </a:endParaRPr>
          </a:p>
          <a:p>
            <a:pPr algn="ctr"/>
            <a:r>
              <a:rPr lang="en-US" sz="1800" dirty="0" smtClean="0">
                <a:solidFill>
                  <a:srgbClr val="0000FF"/>
                </a:solidFill>
                <a:latin typeface="Optima" charset="0"/>
              </a:rPr>
              <a:t>Life Fellow</a:t>
            </a:r>
            <a:r>
              <a:rPr lang="en-US" sz="1800" dirty="0">
                <a:solidFill>
                  <a:srgbClr val="0000FF"/>
                </a:solidFill>
                <a:latin typeface="Optima" charset="0"/>
              </a:rPr>
              <a:t>, St Edmund</a:t>
            </a:r>
            <a:r>
              <a:rPr lang="ja-JP" altLang="en-US" sz="1800" dirty="0">
                <a:solidFill>
                  <a:srgbClr val="0000FF"/>
                </a:solidFill>
                <a:latin typeface="Optima" charset="0"/>
              </a:rPr>
              <a:t>’</a:t>
            </a:r>
            <a:r>
              <a:rPr lang="en-US" sz="1800" dirty="0">
                <a:solidFill>
                  <a:srgbClr val="0000FF"/>
                </a:solidFill>
                <a:latin typeface="Optima" charset="0"/>
              </a:rPr>
              <a:t>s College, University of Cambridge</a:t>
            </a:r>
          </a:p>
          <a:p>
            <a:pPr algn="ctr"/>
            <a:endParaRPr lang="en-US" sz="1800" dirty="0">
              <a:solidFill>
                <a:srgbClr val="0000FF"/>
              </a:solidFill>
              <a:latin typeface="Optima" charset="0"/>
            </a:endParaRPr>
          </a:p>
          <a:p>
            <a:pPr algn="ctr"/>
            <a:endParaRPr lang="en-US" sz="1800" dirty="0">
              <a:solidFill>
                <a:srgbClr val="0000FF"/>
              </a:solidFill>
              <a:latin typeface="Optima" charset="0"/>
            </a:endParaRPr>
          </a:p>
          <a:p>
            <a:pPr algn="ctr"/>
            <a:r>
              <a:rPr lang="en-US" sz="1800" dirty="0">
                <a:solidFill>
                  <a:srgbClr val="0000FF"/>
                </a:solidFill>
                <a:latin typeface="Optima" charset="0"/>
              </a:rPr>
              <a:t>Website </a:t>
            </a:r>
            <a:r>
              <a:rPr lang="en-US" sz="1800" dirty="0">
                <a:solidFill>
                  <a:srgbClr val="0000FF"/>
                </a:solidFill>
                <a:latin typeface="Optima" charset="0"/>
                <a:hlinkClick r:id="rId4"/>
              </a:rPr>
              <a:t>www.totalastronomy.com</a:t>
            </a:r>
            <a:endParaRPr lang="en-US" sz="1800" dirty="0">
              <a:solidFill>
                <a:srgbClr val="0000FF"/>
              </a:solidFill>
              <a:latin typeface="Optima" charset="0"/>
            </a:endParaRPr>
          </a:p>
          <a:p>
            <a:pPr algn="ctr"/>
            <a:endParaRPr lang="en-US" sz="1800" dirty="0">
              <a:solidFill>
                <a:srgbClr val="0000FF"/>
              </a:solidFill>
              <a:latin typeface="Optima"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A882962B-E999-874A-8B04-F5F11DC817BB}" type="slidenum">
              <a:rPr lang="en-US"/>
              <a:pPr/>
              <a:t>10</a:t>
            </a:fld>
            <a:endParaRPr lang="en-US"/>
          </a:p>
        </p:txBody>
      </p:sp>
      <p:pic>
        <p:nvPicPr>
          <p:cNvPr id="430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750" y="0"/>
            <a:ext cx="174625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3"/>
          <p:cNvSpPr txBox="1">
            <a:spLocks noChangeArrowheads="1"/>
          </p:cNvSpPr>
          <p:nvPr/>
        </p:nvSpPr>
        <p:spPr bwMode="auto">
          <a:xfrm>
            <a:off x="5318125" y="5699125"/>
            <a:ext cx="2606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bg1"/>
                </a:solidFill>
                <a:latin typeface="Optima" charset="0"/>
                <a:ea typeface="ＭＳ Ｐゴシック" charset="0"/>
                <a:cs typeface="ＭＳ Ｐゴシック" charset="0"/>
              </a:defRPr>
            </a:lvl1pPr>
            <a:lvl2pPr marL="742950" indent="-285750">
              <a:defRPr sz="2400">
                <a:solidFill>
                  <a:schemeClr val="bg1"/>
                </a:solidFill>
                <a:latin typeface="Optima" charset="0"/>
                <a:ea typeface="ＭＳ Ｐゴシック" charset="0"/>
              </a:defRPr>
            </a:lvl2pPr>
            <a:lvl3pPr marL="1143000" indent="-228600">
              <a:defRPr sz="2400">
                <a:solidFill>
                  <a:schemeClr val="bg1"/>
                </a:solidFill>
                <a:latin typeface="Optima" charset="0"/>
                <a:ea typeface="ＭＳ Ｐゴシック" charset="0"/>
              </a:defRPr>
            </a:lvl3pPr>
            <a:lvl4pPr marL="1600200" indent="-228600">
              <a:defRPr sz="2400">
                <a:solidFill>
                  <a:schemeClr val="bg1"/>
                </a:solidFill>
                <a:latin typeface="Optima" charset="0"/>
                <a:ea typeface="ＭＳ Ｐゴシック" charset="0"/>
              </a:defRPr>
            </a:lvl4pPr>
            <a:lvl5pPr marL="2057400" indent="-228600">
              <a:defRPr sz="2400">
                <a:solidFill>
                  <a:schemeClr val="bg1"/>
                </a:solidFill>
                <a:latin typeface="Optima" charset="0"/>
                <a:ea typeface="ＭＳ Ｐゴシック" charset="0"/>
              </a:defRPr>
            </a:lvl5pPr>
            <a:lvl6pPr marL="2514600" indent="-228600" eaLnBrk="0" fontAlgn="base" hangingPunct="0">
              <a:spcBef>
                <a:spcPct val="0"/>
              </a:spcBef>
              <a:spcAft>
                <a:spcPct val="0"/>
              </a:spcAft>
              <a:defRPr sz="2400">
                <a:solidFill>
                  <a:schemeClr val="bg1"/>
                </a:solidFill>
                <a:latin typeface="Optima" charset="0"/>
                <a:ea typeface="ＭＳ Ｐゴシック" charset="0"/>
              </a:defRPr>
            </a:lvl6pPr>
            <a:lvl7pPr marL="2971800" indent="-228600" eaLnBrk="0" fontAlgn="base" hangingPunct="0">
              <a:spcBef>
                <a:spcPct val="0"/>
              </a:spcBef>
              <a:spcAft>
                <a:spcPct val="0"/>
              </a:spcAft>
              <a:defRPr sz="2400">
                <a:solidFill>
                  <a:schemeClr val="bg1"/>
                </a:solidFill>
                <a:latin typeface="Optima" charset="0"/>
                <a:ea typeface="ＭＳ Ｐゴシック" charset="0"/>
              </a:defRPr>
            </a:lvl7pPr>
            <a:lvl8pPr marL="3429000" indent="-228600" eaLnBrk="0" fontAlgn="base" hangingPunct="0">
              <a:spcBef>
                <a:spcPct val="0"/>
              </a:spcBef>
              <a:spcAft>
                <a:spcPct val="0"/>
              </a:spcAft>
              <a:defRPr sz="2400">
                <a:solidFill>
                  <a:schemeClr val="bg1"/>
                </a:solidFill>
                <a:latin typeface="Optima" charset="0"/>
                <a:ea typeface="ＭＳ Ｐゴシック" charset="0"/>
              </a:defRPr>
            </a:lvl8pPr>
            <a:lvl9pPr marL="3886200" indent="-228600" eaLnBrk="0" fontAlgn="base" hangingPunct="0">
              <a:spcBef>
                <a:spcPct val="0"/>
              </a:spcBef>
              <a:spcAft>
                <a:spcPct val="0"/>
              </a:spcAft>
              <a:defRPr sz="2400">
                <a:solidFill>
                  <a:schemeClr val="bg1"/>
                </a:solidFill>
                <a:latin typeface="Optima" charset="0"/>
                <a:ea typeface="ＭＳ Ｐゴシック" charset="0"/>
              </a:defRPr>
            </a:lvl9pPr>
          </a:lstStyle>
          <a:p>
            <a:pPr>
              <a:defRPr/>
            </a:pPr>
            <a:endParaRPr lang="en-US" smtClean="0">
              <a:solidFill>
                <a:schemeClr val="tx1"/>
              </a:solidFill>
              <a:latin typeface="Times" charset="0"/>
            </a:endParaRPr>
          </a:p>
        </p:txBody>
      </p:sp>
      <p:sp>
        <p:nvSpPr>
          <p:cNvPr id="46084" name="Text Box 4"/>
          <p:cNvSpPr txBox="1">
            <a:spLocks noChangeArrowheads="1"/>
          </p:cNvSpPr>
          <p:nvPr/>
        </p:nvSpPr>
        <p:spPr bwMode="auto">
          <a:xfrm>
            <a:off x="107950" y="6350"/>
            <a:ext cx="662463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GB">
                <a:solidFill>
                  <a:srgbClr val="FFFF00"/>
                </a:solidFill>
                <a:latin typeface="Arial Bold" charset="0"/>
              </a:rPr>
              <a:t>But the Universe is not static!</a:t>
            </a:r>
            <a:endParaRPr lang="en-GB">
              <a:latin typeface="Times" charset="0"/>
            </a:endParaRPr>
          </a:p>
          <a:p>
            <a:endParaRPr lang="en-GB">
              <a:latin typeface="Times" charset="0"/>
            </a:endParaRPr>
          </a:p>
          <a:p>
            <a:r>
              <a:rPr lang="en-GB">
                <a:solidFill>
                  <a:srgbClr val="FFFFFF"/>
                </a:solidFill>
                <a:latin typeface="Arial Bold" charset="0"/>
              </a:rPr>
              <a:t>In 1912, far away in Arizona, a young astronomer had clocked the speed of a galaxy for the first time</a:t>
            </a:r>
          </a:p>
          <a:p>
            <a:endParaRPr lang="en-GB">
              <a:solidFill>
                <a:srgbClr val="FFFFFF"/>
              </a:solidFill>
              <a:latin typeface="Arial Bold" charset="0"/>
            </a:endParaRPr>
          </a:p>
          <a:p>
            <a:r>
              <a:rPr lang="en-GB">
                <a:solidFill>
                  <a:srgbClr val="FFFFFF"/>
                </a:solidFill>
                <a:latin typeface="Arial Bold" charset="0"/>
              </a:rPr>
              <a:t>By 1917 Vesto Slipher discovered that a dozen nearby galaxies are racing </a:t>
            </a:r>
            <a:r>
              <a:rPr lang="en-GB" i="1">
                <a:solidFill>
                  <a:srgbClr val="FFFFFF"/>
                </a:solidFill>
                <a:latin typeface="Arial Bold" charset="0"/>
              </a:rPr>
              <a:t>away</a:t>
            </a:r>
            <a:r>
              <a:rPr lang="en-GB">
                <a:solidFill>
                  <a:srgbClr val="FFFFFF"/>
                </a:solidFill>
                <a:latin typeface="Arial Bold" charset="0"/>
              </a:rPr>
              <a:t> from the Milky Way </a:t>
            </a:r>
            <a:r>
              <a:rPr lang="en-GB">
                <a:solidFill>
                  <a:srgbClr val="FF0000"/>
                </a:solidFill>
                <a:latin typeface="Arial Bold" charset="0"/>
              </a:rPr>
              <a:t>(redshifted)</a:t>
            </a:r>
          </a:p>
          <a:p>
            <a:endParaRPr lang="en-GB">
              <a:solidFill>
                <a:srgbClr val="FFFFFF"/>
              </a:solidFill>
              <a:latin typeface="Arial Bold" charset="0"/>
            </a:endParaRPr>
          </a:p>
          <a:p>
            <a:r>
              <a:rPr lang="en-GB">
                <a:solidFill>
                  <a:srgbClr val="FFFFFF"/>
                </a:solidFill>
                <a:latin typeface="Arial Bold" charset="0"/>
              </a:rPr>
              <a:t>What could this mean?</a:t>
            </a:r>
          </a:p>
          <a:p>
            <a:endParaRPr lang="en-GB">
              <a:solidFill>
                <a:srgbClr val="FFFFFF"/>
              </a:solidFill>
              <a:latin typeface="Arial Bold" charset="0"/>
            </a:endParaRPr>
          </a:p>
          <a:p>
            <a:r>
              <a:rPr lang="en-GB">
                <a:solidFill>
                  <a:srgbClr val="FFFFFF"/>
                </a:solidFill>
                <a:latin typeface="Arial Bold" charset="0"/>
              </a:rPr>
              <a:t>For certain it meant that galaxies were far beyond our own Milky Way Galaxy</a:t>
            </a:r>
          </a:p>
        </p:txBody>
      </p:sp>
      <p:pic>
        <p:nvPicPr>
          <p:cNvPr id="40966" name="Picture 6"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7738" y="3505200"/>
            <a:ext cx="1846262" cy="2187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09"/>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460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P spid="4608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fld id="{7C87250F-926E-0A47-82BE-8624DD6EE9E9}" type="slidenum">
              <a:rPr lang="en-US"/>
              <a:pPr/>
              <a:t>11</a:t>
            </a:fld>
            <a:endParaRPr lang="en-US"/>
          </a:p>
        </p:txBody>
      </p:sp>
      <p:sp>
        <p:nvSpPr>
          <p:cNvPr id="16386" name="Rectangle 2"/>
          <p:cNvSpPr>
            <a:spLocks noGrp="1" noChangeArrowheads="1"/>
          </p:cNvSpPr>
          <p:nvPr>
            <p:ph type="title"/>
          </p:nvPr>
        </p:nvSpPr>
        <p:spPr>
          <a:xfrm>
            <a:off x="457200" y="274638"/>
            <a:ext cx="8224838" cy="1138237"/>
          </a:xfrm>
          <a:ln/>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E65"/>
                </a:solidFill>
              </a:rPr>
              <a:t>Discovery of Galactic Redshifts</a:t>
            </a:r>
            <a:endParaRPr lang="en-US"/>
          </a:p>
        </p:txBody>
      </p:sp>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28800"/>
            <a:ext cx="1460500" cy="2062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3438" y="3292475"/>
            <a:ext cx="1463675" cy="2794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6389" name="Rectangle 5"/>
          <p:cNvSpPr>
            <a:spLocks noGrp="1" noChangeArrowheads="1"/>
          </p:cNvSpPr>
          <p:nvPr>
            <p:ph type="body" idx="1"/>
          </p:nvPr>
        </p:nvSpPr>
        <p:spPr>
          <a:xfrm>
            <a:off x="3749675" y="1920875"/>
            <a:ext cx="4935538" cy="4521200"/>
          </a:xfrm>
          <a:ln/>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0" indent="0" defTabSz="45720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1800"/>
              <a:t>In 1912, </a:t>
            </a:r>
            <a:r>
              <a:rPr lang="en-US" sz="1800" b="1" i="1"/>
              <a:t>Vesto Slipher</a:t>
            </a:r>
            <a:r>
              <a:rPr lang="en-US" sz="1800"/>
              <a:t> was the first to observe the </a:t>
            </a:r>
            <a:r>
              <a:rPr lang="en-US" sz="1800" i="1"/>
              <a:t>shift of spectral lines</a:t>
            </a:r>
            <a:r>
              <a:rPr lang="en-US" sz="1800"/>
              <a:t> of galaxies, making him the discoverer of </a:t>
            </a:r>
            <a:r>
              <a:rPr lang="en-US" sz="1800" b="1" i="1"/>
              <a:t>galactic redshifts</a:t>
            </a:r>
            <a:r>
              <a:rPr lang="en-US" sz="1800"/>
              <a:t>.</a:t>
            </a:r>
          </a:p>
          <a:p>
            <a:pPr marL="0" indent="0" defTabSz="45720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1800"/>
              <a:t>Redshifts are analogous to the </a:t>
            </a:r>
            <a:r>
              <a:rPr lang="en-US" sz="1800" i="1"/>
              <a:t>Doppler effect</a:t>
            </a:r>
            <a:r>
              <a:rPr lang="en-US" sz="1800"/>
              <a:t> – think racing cars or trains passing you at speed.</a:t>
            </a:r>
          </a:p>
          <a:p>
            <a:pPr marL="0" indent="0" defTabSz="45720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1800"/>
              <a:t>An observed </a:t>
            </a:r>
            <a:r>
              <a:rPr lang="en-US" sz="1800" i="1"/>
              <a:t>redshift</a:t>
            </a:r>
            <a:r>
              <a:rPr lang="en-US" sz="1800"/>
              <a:t> due to the Doppler effect occurs whenever a light source </a:t>
            </a:r>
            <a:r>
              <a:rPr lang="en-US" sz="1800" i="1"/>
              <a:t>moves away from</a:t>
            </a:r>
            <a:r>
              <a:rPr lang="en-US" sz="1800"/>
              <a:t> an observer.</a:t>
            </a:r>
          </a:p>
          <a:p>
            <a:pPr marL="0" indent="0" defTabSz="45720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1800"/>
              <a:t>Conversely, light sources </a:t>
            </a:r>
            <a:r>
              <a:rPr lang="en-US" sz="1800" i="1"/>
              <a:t>moving towards an observer </a:t>
            </a:r>
            <a:r>
              <a:rPr lang="en-US" sz="1800"/>
              <a:t>are </a:t>
            </a:r>
            <a:r>
              <a:rPr lang="en-US" sz="1800" i="1"/>
              <a:t>blueshifted</a:t>
            </a:r>
            <a:r>
              <a:rPr lang="en-US" sz="1800"/>
              <a:t>.</a:t>
            </a:r>
          </a:p>
          <a:p>
            <a:pPr marL="0" indent="0" defTabSz="45720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sz="180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fld id="{7C87250F-926E-0A47-82BE-8624DD6EE9E9}" type="slidenum">
              <a:rPr lang="en-US"/>
              <a:pPr/>
              <a:t>12</a:t>
            </a:fld>
            <a:endParaRPr lang="en-US"/>
          </a:p>
        </p:txBody>
      </p:sp>
      <p:sp>
        <p:nvSpPr>
          <p:cNvPr id="16386" name="Rectangle 2"/>
          <p:cNvSpPr>
            <a:spLocks noGrp="1" noChangeArrowheads="1"/>
          </p:cNvSpPr>
          <p:nvPr>
            <p:ph type="title"/>
          </p:nvPr>
        </p:nvSpPr>
        <p:spPr>
          <a:xfrm>
            <a:off x="457200" y="274638"/>
            <a:ext cx="8224838" cy="1138237"/>
          </a:xfrm>
          <a:ln/>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FFFE65"/>
                </a:solidFill>
              </a:rPr>
              <a:t>Hubble 1923: Distance of M31</a:t>
            </a:r>
            <a:endParaRPr lang="en-US" dirty="0"/>
          </a:p>
        </p:txBody>
      </p:sp>
      <p:sp>
        <p:nvSpPr>
          <p:cNvPr id="16389" name="Rectangle 5"/>
          <p:cNvSpPr>
            <a:spLocks noGrp="1" noChangeArrowheads="1"/>
          </p:cNvSpPr>
          <p:nvPr>
            <p:ph type="body" idx="1"/>
          </p:nvPr>
        </p:nvSpPr>
        <p:spPr>
          <a:xfrm>
            <a:off x="3749675" y="1920875"/>
            <a:ext cx="4935538" cy="4521200"/>
          </a:xfrm>
          <a:ln/>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0" indent="0" defTabSz="45720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1800"/>
              <a:t>The 100-inch telescope at Mount Wilson came into service in 1917</a:t>
            </a:r>
          </a:p>
          <a:p>
            <a:pPr marL="0" indent="0" defTabSz="45720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1800"/>
              <a:t>Edwin Hubble, aassisted by Milton Humason, began a serious observational attack on white nebulae</a:t>
            </a:r>
          </a:p>
          <a:p>
            <a:pPr marL="0" indent="0" defTabSz="45720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1800"/>
              <a:t>Hubble identified Cepheid variables in the Andromeda Nebula M31</a:t>
            </a:r>
          </a:p>
          <a:p>
            <a:pPr marL="0" indent="0" defTabSz="45720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1800"/>
              <a:t>In 1923 he announced the distance to M31. He had discovered the immensity of the extragalactic universe</a:t>
            </a:r>
          </a:p>
          <a:p>
            <a:pPr marL="0" indent="0" defTabSz="45720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1800"/>
              <a:t>Hubble and Humason then measured the distances to other nebulae for which Slipher had velocities</a:t>
            </a:r>
          </a:p>
          <a:p>
            <a:pPr marL="0" indent="0" defTabSz="45720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sz="1800"/>
          </a:p>
        </p:txBody>
      </p:sp>
      <p:pic>
        <p:nvPicPr>
          <p:cNvPr id="2" name="Picture 1" descr="EdwinHubbl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 y="1844824"/>
            <a:ext cx="1665640" cy="2160240"/>
          </a:xfrm>
          <a:prstGeom prst="rect">
            <a:avLst/>
          </a:prstGeom>
        </p:spPr>
      </p:pic>
      <p:pic>
        <p:nvPicPr>
          <p:cNvPr id="3" name="Picture 2" descr="w10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0" y="4005064"/>
            <a:ext cx="2866028" cy="2470064"/>
          </a:xfrm>
          <a:prstGeom prst="rect">
            <a:avLst/>
          </a:prstGeom>
        </p:spPr>
      </p:pic>
    </p:spTree>
    <p:extLst>
      <p:ext uri="{BB962C8B-B14F-4D97-AF65-F5344CB8AC3E}">
        <p14:creationId xmlns:p14="http://schemas.microsoft.com/office/powerpoint/2010/main" val="272982739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fld id="{0F3A994D-341B-914E-AB17-82EA043EBA9F}" type="slidenum">
              <a:rPr lang="en-US"/>
              <a:pPr/>
              <a:t>13</a:t>
            </a:fld>
            <a:endParaRPr lang="en-US"/>
          </a:p>
        </p:txBody>
      </p:sp>
      <p:sp>
        <p:nvSpPr>
          <p:cNvPr id="57346" name="Rectangle 2"/>
          <p:cNvSpPr>
            <a:spLocks noGrp="1" noChangeArrowheads="1"/>
          </p:cNvSpPr>
          <p:nvPr>
            <p:ph type="title"/>
          </p:nvPr>
        </p:nvSpPr>
        <p:spPr>
          <a:xfrm>
            <a:off x="228600" y="274638"/>
            <a:ext cx="8686800" cy="1138237"/>
          </a:xfrm>
          <a:ln/>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E65"/>
                </a:solidFill>
              </a:rPr>
              <a:t>Lema</a:t>
            </a:r>
            <a:r>
              <a:rPr lang="en-US" altLang="ja-JP">
                <a:solidFill>
                  <a:srgbClr val="FFFE65"/>
                </a:solidFill>
              </a:rPr>
              <a:t>ître in Cambridge 1923 - 24</a:t>
            </a:r>
            <a:endParaRPr lang="en-US"/>
          </a:p>
        </p:txBody>
      </p:sp>
      <p:sp>
        <p:nvSpPr>
          <p:cNvPr id="57349" name="Rectangle 5"/>
          <p:cNvSpPr>
            <a:spLocks noGrp="1" noChangeArrowheads="1"/>
          </p:cNvSpPr>
          <p:nvPr>
            <p:ph type="body" idx="1"/>
          </p:nvPr>
        </p:nvSpPr>
        <p:spPr>
          <a:xfrm>
            <a:off x="3657600" y="2133600"/>
            <a:ext cx="5300663" cy="3957638"/>
          </a:xfrm>
          <a:ln/>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30163" indent="0" defTabSz="457200">
              <a:tabLst>
                <a:tab pos="30163" algn="l"/>
                <a:tab pos="142875" algn="l"/>
                <a:tab pos="600075" algn="l"/>
                <a:tab pos="1057275" algn="l"/>
                <a:tab pos="1514475" algn="l"/>
                <a:tab pos="1971675" algn="l"/>
                <a:tab pos="2428875" algn="l"/>
                <a:tab pos="2886075" algn="l"/>
                <a:tab pos="3343275" algn="l"/>
                <a:tab pos="3800475" algn="l"/>
                <a:tab pos="4257675" algn="l"/>
                <a:tab pos="4714875" algn="l"/>
                <a:tab pos="5172075" algn="l"/>
                <a:tab pos="5629275" algn="l"/>
                <a:tab pos="6086475" algn="l"/>
                <a:tab pos="6543675" algn="l"/>
                <a:tab pos="7000875" algn="l"/>
                <a:tab pos="7458075" algn="l"/>
                <a:tab pos="7915275" algn="l"/>
                <a:tab pos="8372475" algn="l"/>
                <a:tab pos="8829675" algn="l"/>
              </a:tabLst>
            </a:pPr>
            <a:r>
              <a:rPr lang="en-US" sz="2000" b="1" i="1"/>
              <a:t>Arthur Eddington</a:t>
            </a:r>
            <a:r>
              <a:rPr lang="en-US" sz="2000"/>
              <a:t>, mathematician and astronomer at Cambridge, was considered the world expert on Einstein</a:t>
            </a:r>
            <a:r>
              <a:rPr lang="ja-JP" altLang="en-US" sz="2000"/>
              <a:t>’</a:t>
            </a:r>
            <a:r>
              <a:rPr lang="en-US" sz="2000"/>
              <a:t>s theory</a:t>
            </a:r>
          </a:p>
          <a:p>
            <a:pPr marL="30163" indent="0" defTabSz="457200">
              <a:tabLst>
                <a:tab pos="30163" algn="l"/>
                <a:tab pos="142875" algn="l"/>
                <a:tab pos="600075" algn="l"/>
                <a:tab pos="1057275" algn="l"/>
                <a:tab pos="1514475" algn="l"/>
                <a:tab pos="1971675" algn="l"/>
                <a:tab pos="2428875" algn="l"/>
                <a:tab pos="2886075" algn="l"/>
                <a:tab pos="3343275" algn="l"/>
                <a:tab pos="3800475" algn="l"/>
                <a:tab pos="4257675" algn="l"/>
                <a:tab pos="4714875" algn="l"/>
                <a:tab pos="5172075" algn="l"/>
                <a:tab pos="5629275" algn="l"/>
                <a:tab pos="6086475" algn="l"/>
                <a:tab pos="6543675" algn="l"/>
                <a:tab pos="7000875" algn="l"/>
                <a:tab pos="7458075" algn="l"/>
                <a:tab pos="7915275" algn="l"/>
                <a:tab pos="8372475" algn="l"/>
                <a:tab pos="8829675" algn="l"/>
              </a:tabLst>
            </a:pPr>
            <a:endParaRPr lang="en-US" sz="2000"/>
          </a:p>
          <a:p>
            <a:pPr marL="30163" indent="0" defTabSz="457200">
              <a:tabLst>
                <a:tab pos="30163" algn="l"/>
                <a:tab pos="142875" algn="l"/>
                <a:tab pos="600075" algn="l"/>
                <a:tab pos="1057275" algn="l"/>
                <a:tab pos="1514475" algn="l"/>
                <a:tab pos="1971675" algn="l"/>
                <a:tab pos="2428875" algn="l"/>
                <a:tab pos="2886075" algn="l"/>
                <a:tab pos="3343275" algn="l"/>
                <a:tab pos="3800475" algn="l"/>
                <a:tab pos="4257675" algn="l"/>
                <a:tab pos="4714875" algn="l"/>
                <a:tab pos="5172075" algn="l"/>
                <a:tab pos="5629275" algn="l"/>
                <a:tab pos="6086475" algn="l"/>
                <a:tab pos="6543675" algn="l"/>
                <a:tab pos="7000875" algn="l"/>
                <a:tab pos="7458075" algn="l"/>
                <a:tab pos="7915275" algn="l"/>
                <a:tab pos="8372475" algn="l"/>
                <a:tab pos="8829675" algn="l"/>
              </a:tabLst>
            </a:pPr>
            <a:r>
              <a:rPr lang="en-US" sz="2000" b="1" i="1"/>
              <a:t>Georges Lema</a:t>
            </a:r>
            <a:r>
              <a:rPr lang="en-US" altLang="ja-JP" sz="2000" b="1" i="1"/>
              <a:t>ître, </a:t>
            </a:r>
            <a:r>
              <a:rPr lang="en-US" altLang="ja-JP" sz="2000"/>
              <a:t>a Belgian priest with a doctorate in mathematics, travelled to Cambridge in October 1923 </a:t>
            </a:r>
            <a:r>
              <a:rPr lang="en-US" sz="2000"/>
              <a:t>to work with Eddington on finding solutions to Einstein</a:t>
            </a:r>
            <a:r>
              <a:rPr lang="ja-JP" altLang="en-US" sz="2000"/>
              <a:t>’</a:t>
            </a:r>
            <a:r>
              <a:rPr lang="en-US" sz="2000"/>
              <a:t>s equations. Their aim was to find what properties of the universe were allowed by Einstein. </a:t>
            </a:r>
          </a:p>
        </p:txBody>
      </p:sp>
      <p:pic>
        <p:nvPicPr>
          <p:cNvPr id="57350" name="Picture 6" descr="images-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28800"/>
            <a:ext cx="177482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7351" name="Picture 7" descr="images-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962400"/>
            <a:ext cx="1433513" cy="2474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9DA6D5-1A29-024C-A63D-98425304ADE1}" type="slidenum">
              <a:rPr lang="en-US"/>
              <a:pPr/>
              <a:t>14</a:t>
            </a:fld>
            <a:endParaRPr lang="en-US"/>
          </a:p>
        </p:txBody>
      </p:sp>
      <p:pic>
        <p:nvPicPr>
          <p:cNvPr id="45058" name="Picture 1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0"/>
            <a:ext cx="2668587"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Box 1"/>
          <p:cNvSpPr txBox="1">
            <a:spLocks noChangeArrowheads="1"/>
          </p:cNvSpPr>
          <p:nvPr/>
        </p:nvSpPr>
        <p:spPr bwMode="auto">
          <a:xfrm>
            <a:off x="22225" y="115888"/>
            <a:ext cx="637222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GB">
                <a:solidFill>
                  <a:srgbClr val="FFFF00"/>
                </a:solidFill>
                <a:latin typeface="Arial Bold" charset="0"/>
              </a:rPr>
              <a:t>1924 Lemaître in America</a:t>
            </a:r>
            <a:endParaRPr lang="en-GB">
              <a:latin typeface="Times" charset="0"/>
            </a:endParaRPr>
          </a:p>
          <a:p>
            <a:endParaRPr lang="en-GB">
              <a:latin typeface="Times" charset="0"/>
            </a:endParaRPr>
          </a:p>
          <a:p>
            <a:r>
              <a:rPr lang="en-GB">
                <a:solidFill>
                  <a:srgbClr val="FFFFFF"/>
                </a:solidFill>
                <a:latin typeface="Arial Bold" charset="0"/>
              </a:rPr>
              <a:t>1923-24. Georges Lemaître and Arthur  Eddington in Cambridge work together on Einstein’s models of the universe</a:t>
            </a:r>
          </a:p>
          <a:p>
            <a:endParaRPr lang="en-GB">
              <a:solidFill>
                <a:srgbClr val="FFFFFF"/>
              </a:solidFill>
              <a:latin typeface="Arial Bold" charset="0"/>
            </a:endParaRPr>
          </a:p>
          <a:p>
            <a:r>
              <a:rPr lang="en-US">
                <a:solidFill>
                  <a:srgbClr val="FFFFFF"/>
                </a:solidFill>
                <a:latin typeface="Arial Bold" charset="0"/>
              </a:rPr>
              <a:t>1924 Lemaître the theorist goes to the other Cambridge (Boston, USA) to work at Harvard and MIT. He meets astronomers who use large telescopes to view the distant universe: Vesto Slipher and also Edwin Hubble, with both of whom he discusses model universes</a:t>
            </a:r>
          </a:p>
          <a:p>
            <a:endParaRPr lang="en-US">
              <a:solidFill>
                <a:schemeClr val="bg1"/>
              </a:solidFill>
              <a:latin typeface="Optima"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fld id="{BC678529-9D8B-DE42-8BB7-6DE3AA1DAA4B}" type="slidenum">
              <a:rPr lang="en-US"/>
              <a:pPr/>
              <a:t>15</a:t>
            </a:fld>
            <a:endParaRPr lang="en-US"/>
          </a:p>
        </p:txBody>
      </p:sp>
      <p:sp>
        <p:nvSpPr>
          <p:cNvPr id="12290" name="Rectangle 2"/>
          <p:cNvSpPr>
            <a:spLocks noGrp="1" noChangeArrowheads="1"/>
          </p:cNvSpPr>
          <p:nvPr>
            <p:ph type="title"/>
          </p:nvPr>
        </p:nvSpPr>
        <p:spPr>
          <a:xfrm>
            <a:off x="457200" y="274638"/>
            <a:ext cx="8224838" cy="1138237"/>
          </a:xfrm>
          <a:ln/>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E65"/>
                </a:solidFill>
              </a:rPr>
              <a:t>The Fate of the Universe</a:t>
            </a:r>
            <a:endParaRPr lang="en-US"/>
          </a:p>
        </p:txBody>
      </p:sp>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1962150"/>
            <a:ext cx="1231900" cy="2062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2288" y="3606800"/>
            <a:ext cx="1408112" cy="2062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293" name="Rectangle 5"/>
          <p:cNvSpPr>
            <a:spLocks noGrp="1" noChangeArrowheads="1"/>
          </p:cNvSpPr>
          <p:nvPr>
            <p:ph type="body" idx="1"/>
          </p:nvPr>
        </p:nvSpPr>
        <p:spPr>
          <a:xfrm>
            <a:off x="3386138" y="2168525"/>
            <a:ext cx="5300662" cy="3957638"/>
          </a:xfrm>
          <a:ln/>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30163" indent="0" defTabSz="457200">
              <a:lnSpc>
                <a:spcPct val="90000"/>
              </a:lnSpc>
              <a:tabLst>
                <a:tab pos="30163" algn="l"/>
                <a:tab pos="142875" algn="l"/>
                <a:tab pos="600075" algn="l"/>
                <a:tab pos="1057275" algn="l"/>
                <a:tab pos="1514475" algn="l"/>
                <a:tab pos="1971675" algn="l"/>
                <a:tab pos="2428875" algn="l"/>
                <a:tab pos="2886075" algn="l"/>
                <a:tab pos="3343275" algn="l"/>
                <a:tab pos="3800475" algn="l"/>
                <a:tab pos="4257675" algn="l"/>
                <a:tab pos="4714875" algn="l"/>
                <a:tab pos="5172075" algn="l"/>
                <a:tab pos="5629275" algn="l"/>
                <a:tab pos="6086475" algn="l"/>
                <a:tab pos="6543675" algn="l"/>
                <a:tab pos="7000875" algn="l"/>
                <a:tab pos="7458075" algn="l"/>
                <a:tab pos="7915275" algn="l"/>
                <a:tab pos="8372475" algn="l"/>
                <a:tab pos="8829675" algn="l"/>
              </a:tabLst>
            </a:pPr>
            <a:r>
              <a:rPr lang="en-US" sz="2000"/>
              <a:t>There are many possible answers to Einstein's equations. Each solution implies a possible ultimate fate of the universe.</a:t>
            </a:r>
          </a:p>
          <a:p>
            <a:pPr marL="30163" indent="0" defTabSz="457200">
              <a:lnSpc>
                <a:spcPct val="90000"/>
              </a:lnSpc>
              <a:tabLst>
                <a:tab pos="30163" algn="l"/>
                <a:tab pos="142875" algn="l"/>
                <a:tab pos="600075" algn="l"/>
                <a:tab pos="1057275" algn="l"/>
                <a:tab pos="1514475" algn="l"/>
                <a:tab pos="1971675" algn="l"/>
                <a:tab pos="2428875" algn="l"/>
                <a:tab pos="2886075" algn="l"/>
                <a:tab pos="3343275" algn="l"/>
                <a:tab pos="3800475" algn="l"/>
                <a:tab pos="4257675" algn="l"/>
                <a:tab pos="4714875" algn="l"/>
                <a:tab pos="5172075" algn="l"/>
                <a:tab pos="5629275" algn="l"/>
                <a:tab pos="6086475" algn="l"/>
                <a:tab pos="6543675" algn="l"/>
                <a:tab pos="7000875" algn="l"/>
                <a:tab pos="7458075" algn="l"/>
                <a:tab pos="7915275" algn="l"/>
                <a:tab pos="8372475" algn="l"/>
                <a:tab pos="8829675" algn="l"/>
              </a:tabLst>
            </a:pPr>
            <a:endParaRPr lang="en-US" sz="2000"/>
          </a:p>
          <a:p>
            <a:pPr marL="30163" indent="0" defTabSz="457200">
              <a:lnSpc>
                <a:spcPct val="90000"/>
              </a:lnSpc>
              <a:tabLst>
                <a:tab pos="30163" algn="l"/>
                <a:tab pos="142875" algn="l"/>
                <a:tab pos="600075" algn="l"/>
                <a:tab pos="1057275" algn="l"/>
                <a:tab pos="1514475" algn="l"/>
                <a:tab pos="1971675" algn="l"/>
                <a:tab pos="2428875" algn="l"/>
                <a:tab pos="2886075" algn="l"/>
                <a:tab pos="3343275" algn="l"/>
                <a:tab pos="3800475" algn="l"/>
                <a:tab pos="4257675" algn="l"/>
                <a:tab pos="4714875" algn="l"/>
                <a:tab pos="5172075" algn="l"/>
                <a:tab pos="5629275" algn="l"/>
                <a:tab pos="6086475" algn="l"/>
                <a:tab pos="6543675" algn="l"/>
                <a:tab pos="7000875" algn="l"/>
                <a:tab pos="7458075" algn="l"/>
                <a:tab pos="7915275" algn="l"/>
                <a:tab pos="8372475" algn="l"/>
                <a:tab pos="8829675" algn="l"/>
              </a:tabLst>
            </a:pPr>
            <a:r>
              <a:rPr lang="en-US" sz="2000" b="1" i="1"/>
              <a:t>Alexander Friedman</a:t>
            </a:r>
            <a:r>
              <a:rPr lang="en-US" sz="2000"/>
              <a:t> in Russia proposed a number of such solutions in 1922, as did </a:t>
            </a:r>
            <a:r>
              <a:rPr lang="en-US" sz="2000" b="1" i="1"/>
              <a:t>Georges Lemaître</a:t>
            </a:r>
            <a:r>
              <a:rPr lang="en-US" sz="2000"/>
              <a:t> in Belgium in 1927. </a:t>
            </a:r>
          </a:p>
          <a:p>
            <a:pPr marL="30163" indent="0" defTabSz="457200">
              <a:lnSpc>
                <a:spcPct val="90000"/>
              </a:lnSpc>
              <a:tabLst>
                <a:tab pos="30163" algn="l"/>
                <a:tab pos="142875" algn="l"/>
                <a:tab pos="600075" algn="l"/>
                <a:tab pos="1057275" algn="l"/>
                <a:tab pos="1514475" algn="l"/>
                <a:tab pos="1971675" algn="l"/>
                <a:tab pos="2428875" algn="l"/>
                <a:tab pos="2886075" algn="l"/>
                <a:tab pos="3343275" algn="l"/>
                <a:tab pos="3800475" algn="l"/>
                <a:tab pos="4257675" algn="l"/>
                <a:tab pos="4714875" algn="l"/>
                <a:tab pos="5172075" algn="l"/>
                <a:tab pos="5629275" algn="l"/>
                <a:tab pos="6086475" algn="l"/>
                <a:tab pos="6543675" algn="l"/>
                <a:tab pos="7000875" algn="l"/>
                <a:tab pos="7458075" algn="l"/>
                <a:tab pos="7915275" algn="l"/>
                <a:tab pos="8372475" algn="l"/>
                <a:tab pos="8829675" algn="l"/>
              </a:tabLst>
            </a:pPr>
            <a:r>
              <a:rPr lang="en-US" sz="2000"/>
              <a:t>Both of them published in obscure journals (a mistake!). The remarkable fact about their answer was this: </a:t>
            </a:r>
          </a:p>
          <a:p>
            <a:pPr marL="30163" indent="0" defTabSz="457200">
              <a:lnSpc>
                <a:spcPct val="90000"/>
              </a:lnSpc>
              <a:tabLst>
                <a:tab pos="30163" algn="l"/>
                <a:tab pos="142875" algn="l"/>
                <a:tab pos="600075" algn="l"/>
                <a:tab pos="1057275" algn="l"/>
                <a:tab pos="1514475" algn="l"/>
                <a:tab pos="1971675" algn="l"/>
                <a:tab pos="2428875" algn="l"/>
                <a:tab pos="2886075" algn="l"/>
                <a:tab pos="3343275" algn="l"/>
                <a:tab pos="3800475" algn="l"/>
                <a:tab pos="4257675" algn="l"/>
                <a:tab pos="4714875" algn="l"/>
                <a:tab pos="5172075" algn="l"/>
                <a:tab pos="5629275" algn="l"/>
                <a:tab pos="6086475" algn="l"/>
                <a:tab pos="6543675" algn="l"/>
                <a:tab pos="7000875" algn="l"/>
                <a:tab pos="7458075" algn="l"/>
                <a:tab pos="7915275" algn="l"/>
                <a:tab pos="8372475" algn="l"/>
                <a:tab pos="8829675" algn="l"/>
              </a:tabLst>
            </a:pPr>
            <a:endParaRPr lang="en-US" sz="2000"/>
          </a:p>
          <a:p>
            <a:pPr marL="30163" indent="0" defTabSz="457200">
              <a:lnSpc>
                <a:spcPct val="90000"/>
              </a:lnSpc>
              <a:tabLst>
                <a:tab pos="30163" algn="l"/>
                <a:tab pos="142875" algn="l"/>
                <a:tab pos="600075" algn="l"/>
                <a:tab pos="1057275" algn="l"/>
                <a:tab pos="1514475" algn="l"/>
                <a:tab pos="1971675" algn="l"/>
                <a:tab pos="2428875" algn="l"/>
                <a:tab pos="2886075" algn="l"/>
                <a:tab pos="3343275" algn="l"/>
                <a:tab pos="3800475" algn="l"/>
                <a:tab pos="4257675" algn="l"/>
                <a:tab pos="4714875" algn="l"/>
                <a:tab pos="5172075" algn="l"/>
                <a:tab pos="5629275" algn="l"/>
                <a:tab pos="6086475" algn="l"/>
                <a:tab pos="6543675" algn="l"/>
                <a:tab pos="7000875" algn="l"/>
                <a:tab pos="7458075" algn="l"/>
                <a:tab pos="7915275" algn="l"/>
                <a:tab pos="8372475" algn="l"/>
                <a:tab pos="8829675" algn="l"/>
              </a:tabLst>
            </a:pPr>
            <a:r>
              <a:rPr lang="en-US" sz="2000"/>
              <a:t>The Universe is Expanding (a big shock!)</a:t>
            </a:r>
          </a:p>
          <a:p>
            <a:pPr marL="30163" indent="0" defTabSz="457200">
              <a:lnSpc>
                <a:spcPct val="90000"/>
              </a:lnSpc>
              <a:tabLst>
                <a:tab pos="30163" algn="l"/>
                <a:tab pos="142875" algn="l"/>
                <a:tab pos="600075" algn="l"/>
                <a:tab pos="1057275" algn="l"/>
                <a:tab pos="1514475" algn="l"/>
                <a:tab pos="1971675" algn="l"/>
                <a:tab pos="2428875" algn="l"/>
                <a:tab pos="2886075" algn="l"/>
                <a:tab pos="3343275" algn="l"/>
                <a:tab pos="3800475" algn="l"/>
                <a:tab pos="4257675" algn="l"/>
                <a:tab pos="4714875" algn="l"/>
                <a:tab pos="5172075" algn="l"/>
                <a:tab pos="5629275" algn="l"/>
                <a:tab pos="6086475" algn="l"/>
                <a:tab pos="6543675" algn="l"/>
                <a:tab pos="7000875" algn="l"/>
                <a:tab pos="7458075" algn="l"/>
                <a:tab pos="7915275" algn="l"/>
                <a:tab pos="8372475" algn="l"/>
                <a:tab pos="8829675" algn="l"/>
              </a:tabLst>
            </a:pPr>
            <a:endParaRPr lang="en-US" sz="2000"/>
          </a:p>
          <a:p>
            <a:pPr marL="30163" indent="0" defTabSz="457200">
              <a:lnSpc>
                <a:spcPct val="90000"/>
              </a:lnSpc>
              <a:tabLst>
                <a:tab pos="30163" algn="l"/>
                <a:tab pos="142875" algn="l"/>
                <a:tab pos="600075" algn="l"/>
                <a:tab pos="1057275" algn="l"/>
                <a:tab pos="1514475" algn="l"/>
                <a:tab pos="1971675" algn="l"/>
                <a:tab pos="2428875" algn="l"/>
                <a:tab pos="2886075" algn="l"/>
                <a:tab pos="3343275" algn="l"/>
                <a:tab pos="3800475" algn="l"/>
                <a:tab pos="4257675" algn="l"/>
                <a:tab pos="4714875" algn="l"/>
                <a:tab pos="5172075" algn="l"/>
                <a:tab pos="5629275" algn="l"/>
                <a:tab pos="6086475" algn="l"/>
                <a:tab pos="6543675" algn="l"/>
                <a:tab pos="7000875" algn="l"/>
                <a:tab pos="7458075" algn="l"/>
                <a:tab pos="7915275" algn="l"/>
                <a:tab pos="8372475" algn="l"/>
                <a:tab pos="8829675" algn="l"/>
              </a:tabLst>
            </a:pPr>
            <a:endParaRPr lang="en-US" sz="200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kauf26_16"/>
          <p:cNvPicPr>
            <a:picLocks noGrp="1" noChangeAspect="1" noChangeArrowheads="1"/>
          </p:cNvPicPr>
          <p:nvPr>
            <p:ph/>
          </p:nvPr>
        </p:nvPicPr>
        <p:blipFill>
          <a:blip r:embed="rId3">
            <a:extLst>
              <a:ext uri="{28A0092B-C50C-407E-A947-70E740481C1C}">
                <a14:useLocalDpi xmlns:a14="http://schemas.microsoft.com/office/drawing/2010/main" val="0"/>
              </a:ext>
            </a:extLst>
          </a:blip>
          <a:srcRect l="17778" b="14447"/>
          <a:stretch>
            <a:fillRect/>
          </a:stretch>
        </p:blipFill>
        <p:spPr>
          <a:xfrm>
            <a:off x="2133600" y="1600200"/>
            <a:ext cx="5638800" cy="4108450"/>
          </a:xfrm>
        </p:spPr>
      </p:pic>
      <p:sp>
        <p:nvSpPr>
          <p:cNvPr id="90115" name="Text Box 3"/>
          <p:cNvSpPr txBox="1">
            <a:spLocks noChangeArrowheads="1"/>
          </p:cNvSpPr>
          <p:nvPr/>
        </p:nvSpPr>
        <p:spPr bwMode="auto">
          <a:xfrm>
            <a:off x="1736725" y="6699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sz="2400">
              <a:solidFill>
                <a:schemeClr val="tx1"/>
              </a:solidFill>
              <a:latin typeface="Times" charset="0"/>
            </a:endParaRPr>
          </a:p>
        </p:txBody>
      </p:sp>
      <p:sp>
        <p:nvSpPr>
          <p:cNvPr id="90116" name="Text Box 4"/>
          <p:cNvSpPr txBox="1">
            <a:spLocks noChangeArrowheads="1"/>
          </p:cNvSpPr>
          <p:nvPr/>
        </p:nvSpPr>
        <p:spPr bwMode="auto">
          <a:xfrm>
            <a:off x="2819400" y="304800"/>
            <a:ext cx="3534053" cy="830997"/>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2400" i="1" dirty="0" smtClean="0"/>
              <a:t>A truly amazing discovery</a:t>
            </a:r>
            <a:r>
              <a:rPr lang="en-GB" sz="2400" i="1" dirty="0"/>
              <a:t>:</a:t>
            </a:r>
          </a:p>
          <a:p>
            <a:r>
              <a:rPr lang="en-GB" sz="2400" dirty="0"/>
              <a:t>The universe is expanding</a:t>
            </a:r>
            <a:endParaRPr lang="en-GB" sz="2400" dirty="0">
              <a:latin typeface="Arial Bold" charset="0"/>
            </a:endParaRPr>
          </a:p>
        </p:txBody>
      </p:sp>
      <p:sp>
        <p:nvSpPr>
          <p:cNvPr id="90117" name="Text Box 5"/>
          <p:cNvSpPr txBox="1">
            <a:spLocks noChangeArrowheads="1"/>
          </p:cNvSpPr>
          <p:nvPr/>
        </p:nvSpPr>
        <p:spPr bwMode="auto">
          <a:xfrm rot="10800000">
            <a:off x="1219200" y="1524000"/>
            <a:ext cx="611188"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anchor="b">
            <a:spAutoFit/>
          </a:bodyPr>
          <a:lstStyle/>
          <a:p>
            <a:r>
              <a:rPr lang="en-US" sz="2800"/>
              <a:t>Speed away from us</a:t>
            </a:r>
            <a:endParaRPr lang="en-US" sz="2800">
              <a:latin typeface="Arial Bold" charset="0"/>
            </a:endParaRPr>
          </a:p>
        </p:txBody>
      </p:sp>
      <p:sp>
        <p:nvSpPr>
          <p:cNvPr id="90118" name="Text Box 6"/>
          <p:cNvSpPr txBox="1">
            <a:spLocks noChangeArrowheads="1"/>
          </p:cNvSpPr>
          <p:nvPr/>
        </p:nvSpPr>
        <p:spPr bwMode="auto">
          <a:xfrm>
            <a:off x="3276600" y="5867400"/>
            <a:ext cx="28527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a:t>Distance from us</a:t>
            </a:r>
            <a:endParaRPr lang="en-US" sz="2400">
              <a:solidFill>
                <a:schemeClr val="tx1"/>
              </a:solidFill>
              <a:latin typeface="Times" charset="0"/>
            </a:endParaRPr>
          </a:p>
        </p:txBody>
      </p:sp>
    </p:spTree>
    <p:extLst>
      <p:ext uri="{BB962C8B-B14F-4D97-AF65-F5344CB8AC3E}">
        <p14:creationId xmlns:p14="http://schemas.microsoft.com/office/powerpoint/2010/main" val="185972412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BECD1C3E-3CA6-0B44-B788-D08E144F8942}" type="slidenum">
              <a:rPr lang="en-US"/>
              <a:pPr/>
              <a:t>17</a:t>
            </a:fld>
            <a:endParaRPr lang="en-US"/>
          </a:p>
        </p:txBody>
      </p:sp>
      <p:pic>
        <p:nvPicPr>
          <p:cNvPr id="47106" name="Picture 10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25400"/>
            <a:ext cx="26130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3" name="Text Box 1027"/>
          <p:cNvSpPr txBox="1">
            <a:spLocks noChangeArrowheads="1"/>
          </p:cNvSpPr>
          <p:nvPr/>
        </p:nvSpPr>
        <p:spPr bwMode="auto">
          <a:xfrm>
            <a:off x="0" y="7938"/>
            <a:ext cx="6400800"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GB">
                <a:solidFill>
                  <a:srgbClr val="FFFF00"/>
                </a:solidFill>
                <a:latin typeface="Arial Bold" charset="0"/>
              </a:rPr>
              <a:t>Lemaître 1927-1931</a:t>
            </a:r>
            <a:endParaRPr lang="en-GB">
              <a:latin typeface="Times" charset="0"/>
            </a:endParaRPr>
          </a:p>
          <a:p>
            <a:endParaRPr lang="en-GB">
              <a:solidFill>
                <a:srgbClr val="FFFFFF"/>
              </a:solidFill>
              <a:latin typeface="Arial Bold" charset="0"/>
            </a:endParaRPr>
          </a:p>
          <a:p>
            <a:r>
              <a:rPr lang="en-GB" sz="1900">
                <a:solidFill>
                  <a:srgbClr val="FFFFFF"/>
                </a:solidFill>
                <a:latin typeface="Arial Bold" charset="0"/>
              </a:rPr>
              <a:t>1927 Lemaître has an explanation for Hubble</a:t>
            </a:r>
            <a:r>
              <a:rPr lang="ja-JP" altLang="en-GB" sz="1900">
                <a:solidFill>
                  <a:srgbClr val="FFFFFF"/>
                </a:solidFill>
                <a:latin typeface="Arial Bold" charset="0"/>
              </a:rPr>
              <a:t>’</a:t>
            </a:r>
            <a:r>
              <a:rPr lang="en-GB" altLang="ja-JP" sz="1900">
                <a:solidFill>
                  <a:srgbClr val="FFFFFF"/>
                </a:solidFill>
                <a:latin typeface="Arial Bold" charset="0"/>
              </a:rPr>
              <a:t>s results.</a:t>
            </a:r>
            <a:endParaRPr lang="en-US">
              <a:solidFill>
                <a:srgbClr val="FFFF00"/>
              </a:solidFill>
              <a:latin typeface="Arial Rounded MT Bold" charset="0"/>
            </a:endParaRPr>
          </a:p>
        </p:txBody>
      </p:sp>
      <p:sp>
        <p:nvSpPr>
          <p:cNvPr id="35844" name="TextBox 1"/>
          <p:cNvSpPr txBox="1">
            <a:spLocks noChangeArrowheads="1"/>
          </p:cNvSpPr>
          <p:nvPr/>
        </p:nvSpPr>
        <p:spPr bwMode="auto">
          <a:xfrm>
            <a:off x="0" y="1484313"/>
            <a:ext cx="66246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solidFill>
                  <a:srgbClr val="FFFFFF"/>
                </a:solidFill>
                <a:latin typeface="Arial Bold" charset="0"/>
              </a:rPr>
              <a:t>Publishes in 1927 a paper on the expansion of the universe in which he demonstrates that the model is consistent Einstein</a:t>
            </a:r>
            <a:r>
              <a:rPr lang="ja-JP" altLang="en-US" sz="2000">
                <a:solidFill>
                  <a:srgbClr val="FFFFFF"/>
                </a:solidFill>
                <a:latin typeface="Arial Bold" charset="0"/>
              </a:rPr>
              <a:t>’</a:t>
            </a:r>
            <a:r>
              <a:rPr lang="en-US" sz="2000">
                <a:solidFill>
                  <a:srgbClr val="FFFFFF"/>
                </a:solidFill>
                <a:latin typeface="Arial Bold" charset="0"/>
              </a:rPr>
              <a:t>s maths</a:t>
            </a:r>
          </a:p>
        </p:txBody>
      </p:sp>
      <p:sp>
        <p:nvSpPr>
          <p:cNvPr id="35845" name="TextBox 3"/>
          <p:cNvSpPr txBox="1">
            <a:spLocks noChangeArrowheads="1"/>
          </p:cNvSpPr>
          <p:nvPr/>
        </p:nvSpPr>
        <p:spPr bwMode="auto">
          <a:xfrm>
            <a:off x="0" y="2636838"/>
            <a:ext cx="66960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solidFill>
                  <a:srgbClr val="FFFFFF"/>
                </a:solidFill>
                <a:latin typeface="Arial Bold" charset="0"/>
              </a:rPr>
              <a:t>Einstein regards this as </a:t>
            </a:r>
            <a:r>
              <a:rPr lang="ja-JP" altLang="en-US" sz="2000">
                <a:solidFill>
                  <a:srgbClr val="FFFFFF"/>
                </a:solidFill>
                <a:latin typeface="Arial Bold" charset="0"/>
              </a:rPr>
              <a:t>“</a:t>
            </a:r>
            <a:r>
              <a:rPr lang="en-US" sz="2000">
                <a:solidFill>
                  <a:srgbClr val="FFFFFF"/>
                </a:solidFill>
                <a:latin typeface="Arial Bold" charset="0"/>
              </a:rPr>
              <a:t>preposterous</a:t>
            </a:r>
            <a:r>
              <a:rPr lang="ja-JP" altLang="en-US" sz="2000">
                <a:solidFill>
                  <a:srgbClr val="FFFFFF"/>
                </a:solidFill>
                <a:latin typeface="Arial Bold" charset="0"/>
              </a:rPr>
              <a:t>”</a:t>
            </a:r>
            <a:r>
              <a:rPr lang="en-US" sz="2000">
                <a:solidFill>
                  <a:srgbClr val="FFFFFF"/>
                </a:solidFill>
                <a:latin typeface="Arial Bold" charset="0"/>
              </a:rPr>
              <a:t> but Eddington supports his former student, and promotes his preposterous theory!</a:t>
            </a:r>
          </a:p>
        </p:txBody>
      </p:sp>
      <p:sp>
        <p:nvSpPr>
          <p:cNvPr id="35846" name="TextBox 4"/>
          <p:cNvSpPr txBox="1">
            <a:spLocks noChangeArrowheads="1"/>
          </p:cNvSpPr>
          <p:nvPr/>
        </p:nvSpPr>
        <p:spPr bwMode="auto">
          <a:xfrm>
            <a:off x="0" y="3810000"/>
            <a:ext cx="70564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solidFill>
                  <a:srgbClr val="FF0000"/>
                </a:solidFill>
                <a:latin typeface="Arial Bold" charset="0"/>
              </a:rPr>
              <a:t>1930 Lemaître speaks on the expanding universe at the Royal Astronomical Society. </a:t>
            </a:r>
          </a:p>
        </p:txBody>
      </p:sp>
      <p:sp>
        <p:nvSpPr>
          <p:cNvPr id="35847" name="TextBox 5"/>
          <p:cNvSpPr txBox="1">
            <a:spLocks noChangeArrowheads="1"/>
          </p:cNvSpPr>
          <p:nvPr/>
        </p:nvSpPr>
        <p:spPr bwMode="auto">
          <a:xfrm>
            <a:off x="457200" y="5410200"/>
            <a:ext cx="830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solidFill>
                  <a:srgbClr val="1BC1E1"/>
                </a:solidFill>
                <a:latin typeface="Arial Bold" charset="0"/>
              </a:rPr>
              <a:t>Lema</a:t>
            </a:r>
            <a:r>
              <a:rPr lang="en-US" altLang="ja-JP" sz="2000">
                <a:solidFill>
                  <a:srgbClr val="1BC1E1"/>
                </a:solidFill>
                <a:latin typeface="Arial Bold" charset="0"/>
              </a:rPr>
              <a:t>î</a:t>
            </a:r>
            <a:r>
              <a:rPr lang="en-US" sz="2000">
                <a:solidFill>
                  <a:srgbClr val="1BC1E1"/>
                </a:solidFill>
                <a:latin typeface="Arial Bold" charset="0"/>
              </a:rPr>
              <a:t>tre called his model the </a:t>
            </a:r>
            <a:r>
              <a:rPr lang="ja-JP" altLang="en-US" sz="2000">
                <a:solidFill>
                  <a:srgbClr val="F49A2F"/>
                </a:solidFill>
                <a:latin typeface="Arial Bold" charset="0"/>
              </a:rPr>
              <a:t>“</a:t>
            </a:r>
            <a:r>
              <a:rPr lang="en-US" sz="2000">
                <a:solidFill>
                  <a:srgbClr val="F49A2F"/>
                </a:solidFill>
                <a:latin typeface="Arial Bold" charset="0"/>
              </a:rPr>
              <a:t>Fireworks Universe</a:t>
            </a:r>
            <a:r>
              <a:rPr lang="ja-JP" altLang="en-US" sz="2000">
                <a:solidFill>
                  <a:srgbClr val="F49A2F"/>
                </a:solidFill>
                <a:latin typeface="Arial Bold" charset="0"/>
              </a:rPr>
              <a:t>”</a:t>
            </a:r>
            <a:r>
              <a:rPr lang="en-US" sz="2000">
                <a:solidFill>
                  <a:srgbClr val="F49A2F"/>
                </a:solidFill>
                <a:latin typeface="Arial Bold" charset="0"/>
              </a:rPr>
              <a:t>.</a:t>
            </a:r>
            <a:r>
              <a:rPr lang="en-US" sz="2000">
                <a:solidFill>
                  <a:srgbClr val="1BC1E1"/>
                </a:solidFill>
                <a:latin typeface="Arial Bold" charset="0"/>
              </a:rPr>
              <a:t> The expression </a:t>
            </a:r>
            <a:r>
              <a:rPr lang="ja-JP" altLang="en-US" sz="2000">
                <a:solidFill>
                  <a:srgbClr val="1BC1E1"/>
                </a:solidFill>
                <a:latin typeface="Arial Bold" charset="0"/>
              </a:rPr>
              <a:t>“</a:t>
            </a:r>
            <a:r>
              <a:rPr lang="en-US" sz="2000">
                <a:solidFill>
                  <a:srgbClr val="1BC1E1"/>
                </a:solidFill>
                <a:latin typeface="Arial Bold" charset="0"/>
              </a:rPr>
              <a:t>Big Bang</a:t>
            </a:r>
            <a:r>
              <a:rPr lang="ja-JP" altLang="en-US" sz="2000">
                <a:solidFill>
                  <a:srgbClr val="1BC1E1"/>
                </a:solidFill>
                <a:latin typeface="Arial Bold" charset="0"/>
              </a:rPr>
              <a:t>”</a:t>
            </a:r>
            <a:r>
              <a:rPr lang="en-US" sz="2000">
                <a:solidFill>
                  <a:srgbClr val="1BC1E1"/>
                </a:solidFill>
                <a:latin typeface="Arial Bold" charset="0"/>
              </a:rPr>
              <a:t> came later, in 1948, courtesy of Fred Hoyle.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fade">
                                      <p:cBhvr>
                                        <p:cTn id="7" dur="1000"/>
                                        <p:tgtEl>
                                          <p:spTgt spid="35844"/>
                                        </p:tgtEl>
                                      </p:cBhvr>
                                    </p:animEffect>
                                    <p:anim calcmode="lin" valueType="num">
                                      <p:cBhvr>
                                        <p:cTn id="8" dur="1000" fill="hold"/>
                                        <p:tgtEl>
                                          <p:spTgt spid="35844"/>
                                        </p:tgtEl>
                                        <p:attrNameLst>
                                          <p:attrName>ppt_x</p:attrName>
                                        </p:attrNameLst>
                                      </p:cBhvr>
                                      <p:tavLst>
                                        <p:tav tm="0">
                                          <p:val>
                                            <p:strVal val="#ppt_x"/>
                                          </p:val>
                                        </p:tav>
                                        <p:tav tm="100000">
                                          <p:val>
                                            <p:strVal val="#ppt_x"/>
                                          </p:val>
                                        </p:tav>
                                      </p:tavLst>
                                    </p:anim>
                                    <p:anim calcmode="lin" valueType="num">
                                      <p:cBhvr>
                                        <p:cTn id="9" dur="900" decel="100000" fill="hold"/>
                                        <p:tgtEl>
                                          <p:spTgt spid="3584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584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5845"/>
                                        </p:tgtEl>
                                        <p:attrNameLst>
                                          <p:attrName>style.visibility</p:attrName>
                                        </p:attrNameLst>
                                      </p:cBhvr>
                                      <p:to>
                                        <p:strVal val="visible"/>
                                      </p:to>
                                    </p:set>
                                    <p:animEffect transition="in" filter="fade">
                                      <p:cBhvr>
                                        <p:cTn id="15" dur="1000"/>
                                        <p:tgtEl>
                                          <p:spTgt spid="35845"/>
                                        </p:tgtEl>
                                      </p:cBhvr>
                                    </p:animEffect>
                                    <p:anim calcmode="lin" valueType="num">
                                      <p:cBhvr>
                                        <p:cTn id="16" dur="1000" fill="hold"/>
                                        <p:tgtEl>
                                          <p:spTgt spid="35845"/>
                                        </p:tgtEl>
                                        <p:attrNameLst>
                                          <p:attrName>ppt_x</p:attrName>
                                        </p:attrNameLst>
                                      </p:cBhvr>
                                      <p:tavLst>
                                        <p:tav tm="0">
                                          <p:val>
                                            <p:strVal val="#ppt_x"/>
                                          </p:val>
                                        </p:tav>
                                        <p:tav tm="100000">
                                          <p:val>
                                            <p:strVal val="#ppt_x"/>
                                          </p:val>
                                        </p:tav>
                                      </p:tavLst>
                                    </p:anim>
                                    <p:anim calcmode="lin" valueType="num">
                                      <p:cBhvr>
                                        <p:cTn id="17" dur="900" decel="100000" fill="hold"/>
                                        <p:tgtEl>
                                          <p:spTgt spid="3584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5845"/>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35846"/>
                                        </p:tgtEl>
                                        <p:attrNameLst>
                                          <p:attrName>style.visibility</p:attrName>
                                        </p:attrNameLst>
                                      </p:cBhvr>
                                      <p:to>
                                        <p:strVal val="visible"/>
                                      </p:to>
                                    </p:set>
                                    <p:animEffect transition="in" filter="wipe(down)">
                                      <p:cBhvr>
                                        <p:cTn id="23" dur="580">
                                          <p:stCondLst>
                                            <p:cond delay="0"/>
                                          </p:stCondLst>
                                        </p:cTn>
                                        <p:tgtEl>
                                          <p:spTgt spid="35846"/>
                                        </p:tgtEl>
                                      </p:cBhvr>
                                    </p:animEffect>
                                    <p:anim calcmode="lin" valueType="num">
                                      <p:cBhvr>
                                        <p:cTn id="24" dur="1822" tmFilter="0,0; 0.14,0.36; 0.43,0.73; 0.71,0.91; 1.0,1.0">
                                          <p:stCondLst>
                                            <p:cond delay="0"/>
                                          </p:stCondLst>
                                        </p:cTn>
                                        <p:tgtEl>
                                          <p:spTgt spid="3584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584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584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584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5846"/>
                                        </p:tgtEl>
                                        <p:attrNameLst>
                                          <p:attrName>ppt_y</p:attrName>
                                        </p:attrNameLst>
                                      </p:cBhvr>
                                      <p:tavLst>
                                        <p:tav tm="0" fmla="#ppt_y-sin(pi*$)/81">
                                          <p:val>
                                            <p:fltVal val="0"/>
                                          </p:val>
                                        </p:tav>
                                        <p:tav tm="100000">
                                          <p:val>
                                            <p:fltVal val="1"/>
                                          </p:val>
                                        </p:tav>
                                      </p:tavLst>
                                    </p:anim>
                                    <p:animScale>
                                      <p:cBhvr>
                                        <p:cTn id="29" dur="26">
                                          <p:stCondLst>
                                            <p:cond delay="650"/>
                                          </p:stCondLst>
                                        </p:cTn>
                                        <p:tgtEl>
                                          <p:spTgt spid="35846"/>
                                        </p:tgtEl>
                                      </p:cBhvr>
                                      <p:to x="100000" y="60000"/>
                                    </p:animScale>
                                    <p:animScale>
                                      <p:cBhvr>
                                        <p:cTn id="30" dur="166" decel="50000">
                                          <p:stCondLst>
                                            <p:cond delay="676"/>
                                          </p:stCondLst>
                                        </p:cTn>
                                        <p:tgtEl>
                                          <p:spTgt spid="35846"/>
                                        </p:tgtEl>
                                      </p:cBhvr>
                                      <p:to x="100000" y="100000"/>
                                    </p:animScale>
                                    <p:animScale>
                                      <p:cBhvr>
                                        <p:cTn id="31" dur="26">
                                          <p:stCondLst>
                                            <p:cond delay="1312"/>
                                          </p:stCondLst>
                                        </p:cTn>
                                        <p:tgtEl>
                                          <p:spTgt spid="35846"/>
                                        </p:tgtEl>
                                      </p:cBhvr>
                                      <p:to x="100000" y="80000"/>
                                    </p:animScale>
                                    <p:animScale>
                                      <p:cBhvr>
                                        <p:cTn id="32" dur="166" decel="50000">
                                          <p:stCondLst>
                                            <p:cond delay="1338"/>
                                          </p:stCondLst>
                                        </p:cTn>
                                        <p:tgtEl>
                                          <p:spTgt spid="35846"/>
                                        </p:tgtEl>
                                      </p:cBhvr>
                                      <p:to x="100000" y="100000"/>
                                    </p:animScale>
                                    <p:animScale>
                                      <p:cBhvr>
                                        <p:cTn id="33" dur="26">
                                          <p:stCondLst>
                                            <p:cond delay="1642"/>
                                          </p:stCondLst>
                                        </p:cTn>
                                        <p:tgtEl>
                                          <p:spTgt spid="35846"/>
                                        </p:tgtEl>
                                      </p:cBhvr>
                                      <p:to x="100000" y="90000"/>
                                    </p:animScale>
                                    <p:animScale>
                                      <p:cBhvr>
                                        <p:cTn id="34" dur="166" decel="50000">
                                          <p:stCondLst>
                                            <p:cond delay="1668"/>
                                          </p:stCondLst>
                                        </p:cTn>
                                        <p:tgtEl>
                                          <p:spTgt spid="35846"/>
                                        </p:tgtEl>
                                      </p:cBhvr>
                                      <p:to x="100000" y="100000"/>
                                    </p:animScale>
                                    <p:animScale>
                                      <p:cBhvr>
                                        <p:cTn id="35" dur="26">
                                          <p:stCondLst>
                                            <p:cond delay="1808"/>
                                          </p:stCondLst>
                                        </p:cTn>
                                        <p:tgtEl>
                                          <p:spTgt spid="35846"/>
                                        </p:tgtEl>
                                      </p:cBhvr>
                                      <p:to x="100000" y="95000"/>
                                    </p:animScale>
                                    <p:animScale>
                                      <p:cBhvr>
                                        <p:cTn id="36" dur="166" decel="50000">
                                          <p:stCondLst>
                                            <p:cond delay="1834"/>
                                          </p:stCondLst>
                                        </p:cTn>
                                        <p:tgtEl>
                                          <p:spTgt spid="35846"/>
                                        </p:tgtEl>
                                      </p:cBhvr>
                                      <p:to x="100000" y="10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35847"/>
                                        </p:tgtEl>
                                        <p:attrNameLst>
                                          <p:attrName>style.visibility</p:attrName>
                                        </p:attrNameLst>
                                      </p:cBhvr>
                                      <p:to>
                                        <p:strVal val="visible"/>
                                      </p:to>
                                    </p:set>
                                    <p:animEffect transition="in" filter="fade">
                                      <p:cBhvr>
                                        <p:cTn id="41" dur="1000"/>
                                        <p:tgtEl>
                                          <p:spTgt spid="35847"/>
                                        </p:tgtEl>
                                      </p:cBhvr>
                                    </p:animEffect>
                                    <p:anim calcmode="lin" valueType="num">
                                      <p:cBhvr>
                                        <p:cTn id="42" dur="1000" fill="hold"/>
                                        <p:tgtEl>
                                          <p:spTgt spid="35847"/>
                                        </p:tgtEl>
                                        <p:attrNameLst>
                                          <p:attrName>ppt_x</p:attrName>
                                        </p:attrNameLst>
                                      </p:cBhvr>
                                      <p:tavLst>
                                        <p:tav tm="0">
                                          <p:val>
                                            <p:strVal val="#ppt_x"/>
                                          </p:val>
                                        </p:tav>
                                        <p:tav tm="100000">
                                          <p:val>
                                            <p:strVal val="#ppt_x"/>
                                          </p:val>
                                        </p:tav>
                                      </p:tavLst>
                                    </p:anim>
                                    <p:anim calcmode="lin" valueType="num">
                                      <p:cBhvr>
                                        <p:cTn id="43" dur="900" decel="100000" fill="hold"/>
                                        <p:tgtEl>
                                          <p:spTgt spid="35847"/>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35847"/>
                                        </p:tgtEl>
                                        <p:attrNameLst>
                                          <p:attrName>ppt_y</p:attrName>
                                        </p:attrNameLst>
                                      </p:cBhvr>
                                      <p:tavLst>
                                        <p:tav tm="0">
                                          <p:val>
                                            <p:strVal val="#ppt_y-.03"/>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1" nodeType="clickEffect">
                                  <p:stCondLst>
                                    <p:cond delay="0"/>
                                  </p:stCondLst>
                                  <p:childTnLst>
                                    <p:set>
                                      <p:cBhvr>
                                        <p:cTn id="48" dur="1" fill="hold">
                                          <p:stCondLst>
                                            <p:cond delay="0"/>
                                          </p:stCondLst>
                                        </p:cTn>
                                        <p:tgtEl>
                                          <p:spTgt spid="35847"/>
                                        </p:tgtEl>
                                        <p:attrNameLst>
                                          <p:attrName>style.visibility</p:attrName>
                                        </p:attrNameLst>
                                      </p:cBhvr>
                                      <p:to>
                                        <p:strVal val="visible"/>
                                      </p:to>
                                    </p:set>
                                    <p:anim calcmode="lin" valueType="num">
                                      <p:cBhvr>
                                        <p:cTn id="49" dur="3000" fill="hold"/>
                                        <p:tgtEl>
                                          <p:spTgt spid="35847"/>
                                        </p:tgtEl>
                                        <p:attrNameLst>
                                          <p:attrName>ppt_w</p:attrName>
                                        </p:attrNameLst>
                                      </p:cBhvr>
                                      <p:tavLst>
                                        <p:tav tm="0">
                                          <p:val>
                                            <p:strVal val="#ppt_w*0.70"/>
                                          </p:val>
                                        </p:tav>
                                        <p:tav tm="100000">
                                          <p:val>
                                            <p:strVal val="#ppt_w"/>
                                          </p:val>
                                        </p:tav>
                                      </p:tavLst>
                                    </p:anim>
                                    <p:anim calcmode="lin" valueType="num">
                                      <p:cBhvr>
                                        <p:cTn id="50" dur="3000" fill="hold"/>
                                        <p:tgtEl>
                                          <p:spTgt spid="35847"/>
                                        </p:tgtEl>
                                        <p:attrNameLst>
                                          <p:attrName>ppt_h</p:attrName>
                                        </p:attrNameLst>
                                      </p:cBhvr>
                                      <p:tavLst>
                                        <p:tav tm="0">
                                          <p:val>
                                            <p:strVal val="#ppt_h"/>
                                          </p:val>
                                        </p:tav>
                                        <p:tav tm="100000">
                                          <p:val>
                                            <p:strVal val="#ppt_h"/>
                                          </p:val>
                                        </p:tav>
                                      </p:tavLst>
                                    </p:anim>
                                    <p:animEffect transition="in" filter="fade">
                                      <p:cBhvr>
                                        <p:cTn id="51" dur="3000"/>
                                        <p:tgtEl>
                                          <p:spTgt spid="35847"/>
                                        </p:tgtEl>
                                      </p:cBhvr>
                                    </p:animEffect>
                                  </p:childTnLst>
                                  <p:subTnLst>
                                    <p:audio>
                                      <p:cMediaNode>
                                        <p:cTn display="0" masterRel="sameClick">
                                          <p:stCondLst>
                                            <p:cond evt="begin" delay="0">
                                              <p:tn val="47"/>
                                            </p:cond>
                                          </p:stCondLst>
                                          <p:endCondLst>
                                            <p:cond evt="onStopAudio" delay="0">
                                              <p:tgtEl>
                                                <p:sldTgt/>
                                              </p:tgtEl>
                                            </p:cond>
                                          </p:endCondLst>
                                        </p:cTn>
                                        <p:tgtEl>
                                          <p:sndTgt r:embed="rId3"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35845" grpId="0"/>
      <p:bldP spid="35846" grpId="0"/>
      <p:bldP spid="35847" grpId="0"/>
      <p:bldP spid="35847"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A3439BA5-6511-6A44-B691-877909A75D1C}" type="slidenum">
              <a:rPr lang="en-US"/>
              <a:pPr/>
              <a:t>18</a:t>
            </a:fld>
            <a:endParaRPr lang="en-US"/>
          </a:p>
        </p:txBody>
      </p:sp>
      <p:sp>
        <p:nvSpPr>
          <p:cNvPr id="14338" name="Rectangle 2"/>
          <p:cNvSpPr>
            <a:spLocks noGrp="1" noChangeArrowheads="1"/>
          </p:cNvSpPr>
          <p:nvPr>
            <p:ph type="title"/>
          </p:nvPr>
        </p:nvSpPr>
        <p:spPr>
          <a:xfrm>
            <a:off x="457200" y="274638"/>
            <a:ext cx="8224838" cy="1138237"/>
          </a:xfrm>
          <a:ln/>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E65"/>
                </a:solidFill>
              </a:rPr>
              <a:t>A Primeval "Cosmic Egg"?</a:t>
            </a:r>
            <a:endParaRPr lang="en-US"/>
          </a:p>
        </p:txBody>
      </p:sp>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746375"/>
            <a:ext cx="2743200" cy="1735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40" name="Rectangle 4"/>
          <p:cNvSpPr>
            <a:spLocks noGrp="1" noChangeArrowheads="1"/>
          </p:cNvSpPr>
          <p:nvPr>
            <p:ph type="body" idx="1"/>
          </p:nvPr>
        </p:nvSpPr>
        <p:spPr>
          <a:xfrm>
            <a:off x="3382963" y="2193925"/>
            <a:ext cx="5394325" cy="4049713"/>
          </a:xfrm>
          <a:ln/>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15875" indent="0" defTabSz="457200">
              <a:tabLst>
                <a:tab pos="15875" algn="l"/>
                <a:tab pos="128588" algn="l"/>
                <a:tab pos="585788" algn="l"/>
                <a:tab pos="1042988" algn="l"/>
                <a:tab pos="1500188" algn="l"/>
                <a:tab pos="1957388" algn="l"/>
                <a:tab pos="2414588" algn="l"/>
                <a:tab pos="2871788" algn="l"/>
                <a:tab pos="3328988" algn="l"/>
                <a:tab pos="3786188" algn="l"/>
                <a:tab pos="4243388" algn="l"/>
                <a:tab pos="4700588" algn="l"/>
                <a:tab pos="5157788" algn="l"/>
                <a:tab pos="5614988" algn="l"/>
                <a:tab pos="6072188" algn="l"/>
                <a:tab pos="6529388" algn="l"/>
                <a:tab pos="6986588" algn="l"/>
                <a:tab pos="7443788" algn="l"/>
                <a:tab pos="7900988" algn="l"/>
                <a:tab pos="8358188" algn="l"/>
                <a:tab pos="8815388" algn="l"/>
              </a:tabLst>
            </a:pPr>
            <a:r>
              <a:rPr lang="en-US" sz="2000"/>
              <a:t>In 1931, Georges Lemaître published a model of the universe suggesting that the expansion of the universe might have originated when a primeval "cosmic egg" exploded in spectacular fireworks, creating an expanding universe.</a:t>
            </a:r>
          </a:p>
          <a:p>
            <a:pPr marL="15875" indent="0" defTabSz="457200">
              <a:tabLst>
                <a:tab pos="15875" algn="l"/>
                <a:tab pos="128588" algn="l"/>
                <a:tab pos="585788" algn="l"/>
                <a:tab pos="1042988" algn="l"/>
                <a:tab pos="1500188" algn="l"/>
                <a:tab pos="1957388" algn="l"/>
                <a:tab pos="2414588" algn="l"/>
                <a:tab pos="2871788" algn="l"/>
                <a:tab pos="3328988" algn="l"/>
                <a:tab pos="3786188" algn="l"/>
                <a:tab pos="4243388" algn="l"/>
                <a:tab pos="4700588" algn="l"/>
                <a:tab pos="5157788" algn="l"/>
                <a:tab pos="5614988" algn="l"/>
                <a:tab pos="6072188" algn="l"/>
                <a:tab pos="6529388" algn="l"/>
                <a:tab pos="6986588" algn="l"/>
                <a:tab pos="7443788" algn="l"/>
                <a:tab pos="7900988" algn="l"/>
                <a:tab pos="8358188" algn="l"/>
                <a:tab pos="8815388" algn="l"/>
              </a:tabLst>
            </a:pPr>
            <a:r>
              <a:rPr lang="en-US" sz="2000"/>
              <a:t>Published as a brief letter in the journal </a:t>
            </a:r>
            <a:r>
              <a:rPr lang="en-US" sz="2000" i="1"/>
              <a:t>Nature</a:t>
            </a:r>
            <a:r>
              <a:rPr lang="en-US" sz="2000"/>
              <a:t>, it wasn't taken seriously at the time. But now, his contribution is highly valued.</a:t>
            </a:r>
          </a:p>
          <a:p>
            <a:pPr marL="15875" indent="0" defTabSz="457200">
              <a:tabLst>
                <a:tab pos="15875" algn="l"/>
                <a:tab pos="128588" algn="l"/>
                <a:tab pos="585788" algn="l"/>
                <a:tab pos="1042988" algn="l"/>
                <a:tab pos="1500188" algn="l"/>
                <a:tab pos="1957388" algn="l"/>
                <a:tab pos="2414588" algn="l"/>
                <a:tab pos="2871788" algn="l"/>
                <a:tab pos="3328988" algn="l"/>
                <a:tab pos="3786188" algn="l"/>
                <a:tab pos="4243388" algn="l"/>
                <a:tab pos="4700588" algn="l"/>
                <a:tab pos="5157788" algn="l"/>
                <a:tab pos="5614988" algn="l"/>
                <a:tab pos="6072188" algn="l"/>
                <a:tab pos="6529388" algn="l"/>
                <a:tab pos="6986588" algn="l"/>
                <a:tab pos="7443788" algn="l"/>
                <a:tab pos="7900988" algn="l"/>
                <a:tab pos="8358188" algn="l"/>
                <a:tab pos="8815388" algn="l"/>
              </a:tabLst>
            </a:pPr>
            <a:endParaRPr lang="en-US" sz="2000"/>
          </a:p>
        </p:txBody>
      </p:sp>
    </p:spTree>
    <p:extLst>
      <p:ext uri="{BB962C8B-B14F-4D97-AF65-F5344CB8AC3E}">
        <p14:creationId xmlns:p14="http://schemas.microsoft.com/office/powerpoint/2010/main" val="25703064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Slide Number Placeholder 6"/>
          <p:cNvSpPr>
            <a:spLocks noGrp="1"/>
          </p:cNvSpPr>
          <p:nvPr>
            <p:ph type="sldNum" sz="quarter" idx="12"/>
          </p:nvPr>
        </p:nvSpPr>
        <p:spPr/>
        <p:txBody>
          <a:bodyPr/>
          <a:lstStyle/>
          <a:p>
            <a:fld id="{FB49952A-5C0F-8A4A-8038-650FDF1663DA}" type="slidenum">
              <a:rPr lang="en-US"/>
              <a:pPr/>
              <a:t>19</a:t>
            </a:fld>
            <a:endParaRPr lang="en-US"/>
          </a:p>
        </p:txBody>
      </p:sp>
      <p:sp>
        <p:nvSpPr>
          <p:cNvPr id="49154" name="Rectangle 2"/>
          <p:cNvSpPr>
            <a:spLocks noGrp="1" noChangeArrowheads="1"/>
          </p:cNvSpPr>
          <p:nvPr>
            <p:ph type="title"/>
          </p:nvPr>
        </p:nvSpPr>
        <p:spPr>
          <a:xfrm>
            <a:off x="685800" y="696913"/>
            <a:ext cx="3581400" cy="528637"/>
          </a:xfrm>
        </p:spPr>
        <p:txBody>
          <a:bodyPr/>
          <a:lstStyle/>
          <a:p>
            <a:r>
              <a:rPr lang="en-US" sz="2800">
                <a:solidFill>
                  <a:srgbClr val="0000FF"/>
                </a:solidFill>
                <a:latin typeface="Verdana" charset="0"/>
              </a:rPr>
              <a:t>Cosmology</a:t>
            </a:r>
            <a:r>
              <a:rPr lang="en-US" sz="2800">
                <a:solidFill>
                  <a:srgbClr val="0000FF"/>
                </a:solidFill>
                <a:latin typeface="Arial"/>
              </a:rPr>
              <a:t>…</a:t>
            </a:r>
            <a:r>
              <a:rPr lang="en-US" sz="2800">
                <a:solidFill>
                  <a:srgbClr val="0000FF"/>
                </a:solidFill>
                <a:latin typeface="Verdana" charset="0"/>
              </a:rPr>
              <a:t/>
            </a:r>
            <a:br>
              <a:rPr lang="en-US" sz="2800">
                <a:solidFill>
                  <a:srgbClr val="0000FF"/>
                </a:solidFill>
                <a:latin typeface="Verdana" charset="0"/>
              </a:rPr>
            </a:br>
            <a:r>
              <a:rPr lang="en-US" sz="2800">
                <a:solidFill>
                  <a:srgbClr val="0000FF"/>
                </a:solidFill>
                <a:latin typeface="Verdana" charset="0"/>
              </a:rPr>
              <a:t> </a:t>
            </a:r>
            <a:r>
              <a:rPr lang="en-US" sz="2800">
                <a:solidFill>
                  <a:srgbClr val="0000FF"/>
                </a:solidFill>
                <a:latin typeface="Arial"/>
              </a:rPr>
              <a:t>…</a:t>
            </a:r>
            <a:r>
              <a:rPr lang="en-US" sz="2800">
                <a:solidFill>
                  <a:srgbClr val="0000FF"/>
                </a:solidFill>
                <a:latin typeface="Verdana" charset="0"/>
              </a:rPr>
              <a:t>in a cinema!</a:t>
            </a:r>
          </a:p>
        </p:txBody>
      </p:sp>
      <p:pic>
        <p:nvPicPr>
          <p:cNvPr id="49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81000"/>
            <a:ext cx="3206750" cy="2203450"/>
          </a:xfrm>
          <a:prstGeom prst="rect">
            <a:avLst/>
          </a:prstGeom>
          <a:noFill/>
          <a:extLst>
            <a:ext uri="{909E8E84-426E-40dd-AFC4-6F175D3DCCD1}">
              <a14:hiddenFill xmlns:a14="http://schemas.microsoft.com/office/drawing/2010/main">
                <a:solidFill>
                  <a:srgbClr val="FFFFFF"/>
                </a:solidFill>
              </a14:hiddenFill>
            </a:ext>
          </a:extLst>
        </p:spPr>
      </p:pic>
      <p:sp>
        <p:nvSpPr>
          <p:cNvPr id="49156" name="Rectangle 4"/>
          <p:cNvSpPr>
            <a:spLocks noChangeArrowheads="1"/>
          </p:cNvSpPr>
          <p:nvPr/>
        </p:nvSpPr>
        <p:spPr bwMode="auto">
          <a:xfrm>
            <a:off x="5105400" y="27432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GB">
              <a:latin typeface="Times" charset="0"/>
            </a:endParaRPr>
          </a:p>
        </p:txBody>
      </p:sp>
      <p:sp>
        <p:nvSpPr>
          <p:cNvPr id="49157" name="Rectangle 5"/>
          <p:cNvSpPr>
            <a:spLocks noChangeArrowheads="1"/>
          </p:cNvSpPr>
          <p:nvPr/>
        </p:nvSpPr>
        <p:spPr bwMode="auto">
          <a:xfrm>
            <a:off x="5105400" y="3886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GB">
              <a:latin typeface="Times" charset="0"/>
            </a:endParaRPr>
          </a:p>
        </p:txBody>
      </p:sp>
      <p:sp>
        <p:nvSpPr>
          <p:cNvPr id="49158" name="Rectangle 6"/>
          <p:cNvSpPr>
            <a:spLocks noChangeArrowheads="1"/>
          </p:cNvSpPr>
          <p:nvPr/>
        </p:nvSpPr>
        <p:spPr bwMode="auto">
          <a:xfrm>
            <a:off x="5486400" y="274320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GB">
              <a:latin typeface="Times" charset="0"/>
            </a:endParaRPr>
          </a:p>
        </p:txBody>
      </p:sp>
      <p:sp>
        <p:nvSpPr>
          <p:cNvPr id="49159" name="Rectangle 7"/>
          <p:cNvSpPr>
            <a:spLocks noChangeArrowheads="1"/>
          </p:cNvSpPr>
          <p:nvPr/>
        </p:nvSpPr>
        <p:spPr bwMode="auto">
          <a:xfrm>
            <a:off x="5522913" y="2643188"/>
            <a:ext cx="2630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GB">
              <a:latin typeface="Times" charset="0"/>
            </a:endParaRPr>
          </a:p>
        </p:txBody>
      </p:sp>
      <p:sp>
        <p:nvSpPr>
          <p:cNvPr id="49160" name="Text Box 8"/>
          <p:cNvSpPr txBox="1">
            <a:spLocks noChangeArrowheads="1"/>
          </p:cNvSpPr>
          <p:nvPr/>
        </p:nvSpPr>
        <p:spPr bwMode="auto">
          <a:xfrm>
            <a:off x="152400" y="1524000"/>
            <a:ext cx="54864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400" dirty="0">
                <a:solidFill>
                  <a:srgbClr val="FFFE65"/>
                </a:solidFill>
                <a:latin typeface="Verdana" charset="0"/>
              </a:rPr>
              <a:t>In World War II these three mathematicians researched naval radar for the Admiralty (British Navy)</a:t>
            </a:r>
          </a:p>
          <a:p>
            <a:endParaRPr lang="en-GB" sz="1400" dirty="0">
              <a:solidFill>
                <a:srgbClr val="FFFE65"/>
              </a:solidFill>
              <a:latin typeface="Verdana" charset="0"/>
            </a:endParaRPr>
          </a:p>
          <a:p>
            <a:r>
              <a:rPr lang="en-GB" sz="1400" dirty="0">
                <a:solidFill>
                  <a:srgbClr val="FFFE65"/>
                </a:solidFill>
                <a:latin typeface="Verdana" charset="0"/>
              </a:rPr>
              <a:t>When they returned to Cambridge University in 1946 they worked on theoretical astronomy</a:t>
            </a:r>
          </a:p>
          <a:p>
            <a:endParaRPr lang="en-GB" sz="1400" dirty="0">
              <a:solidFill>
                <a:srgbClr val="FFFE65"/>
              </a:solidFill>
              <a:latin typeface="Verdana" charset="0"/>
            </a:endParaRPr>
          </a:p>
          <a:p>
            <a:r>
              <a:rPr lang="en-GB" sz="1400" dirty="0">
                <a:solidFill>
                  <a:srgbClr val="FFFE65"/>
                </a:solidFill>
                <a:latin typeface="Verdana" charset="0"/>
              </a:rPr>
              <a:t>They went to the cinema once a week. They saw a movie </a:t>
            </a:r>
            <a:r>
              <a:rPr lang="en-GB" sz="1400" i="1" dirty="0">
                <a:solidFill>
                  <a:srgbClr val="FFFE65"/>
                </a:solidFill>
                <a:latin typeface="Verdana" charset="0"/>
              </a:rPr>
              <a:t>Dead of Night</a:t>
            </a:r>
            <a:r>
              <a:rPr lang="en-GB" sz="1400" dirty="0">
                <a:solidFill>
                  <a:srgbClr val="FFFE65"/>
                </a:solidFill>
                <a:latin typeface="Verdana" charset="0"/>
              </a:rPr>
              <a:t> in which the main action centres on several recurrent nightmares. </a:t>
            </a:r>
          </a:p>
          <a:p>
            <a:endParaRPr lang="en-GB" sz="1400" dirty="0">
              <a:solidFill>
                <a:srgbClr val="FFFE65"/>
              </a:solidFill>
              <a:latin typeface="Verdana" charset="0"/>
            </a:endParaRPr>
          </a:p>
          <a:p>
            <a:r>
              <a:rPr lang="en-GB" sz="1400" dirty="0">
                <a:solidFill>
                  <a:srgbClr val="FFFE65"/>
                </a:solidFill>
                <a:latin typeface="Verdana" charset="0"/>
              </a:rPr>
              <a:t>Gold (on the left of this 1960s photograph) joked “What if the Universe is like that? </a:t>
            </a:r>
          </a:p>
          <a:p>
            <a:endParaRPr lang="en-GB" sz="1400" dirty="0">
              <a:solidFill>
                <a:srgbClr val="FFFE65"/>
              </a:solidFill>
              <a:latin typeface="Verdana" charset="0"/>
            </a:endParaRPr>
          </a:p>
          <a:p>
            <a:r>
              <a:rPr lang="en-GB" sz="1400" dirty="0">
                <a:solidFill>
                  <a:srgbClr val="FFFE65"/>
                </a:solidFill>
                <a:latin typeface="Verdana" charset="0"/>
              </a:rPr>
              <a:t>This led to the concept of a Steady State Universe, a notion that the three of them enthusiastically promoted.</a:t>
            </a:r>
          </a:p>
          <a:p>
            <a:endParaRPr lang="en-GB" sz="1400" dirty="0">
              <a:solidFill>
                <a:srgbClr val="FFFE65"/>
              </a:solidFill>
              <a:latin typeface="Verdana" charset="0"/>
            </a:endParaRPr>
          </a:p>
          <a:p>
            <a:r>
              <a:rPr lang="en-GB" sz="1400" dirty="0">
                <a:solidFill>
                  <a:srgbClr val="FFFE65"/>
                </a:solidFill>
                <a:latin typeface="Verdana" charset="0"/>
              </a:rPr>
              <a:t>Astronomers had to decide: </a:t>
            </a:r>
          </a:p>
          <a:p>
            <a:endParaRPr lang="en-GB" sz="1400" dirty="0">
              <a:solidFill>
                <a:srgbClr val="FFFE65"/>
              </a:solidFill>
              <a:latin typeface="Verdana" charset="0"/>
            </a:endParaRPr>
          </a:p>
          <a:p>
            <a:r>
              <a:rPr lang="en-GB" sz="1400" dirty="0">
                <a:solidFill>
                  <a:srgbClr val="FFFE65"/>
                </a:solidFill>
                <a:latin typeface="Verdana" charset="0"/>
              </a:rPr>
              <a:t>Big Bang (sudden start) promoted by </a:t>
            </a:r>
            <a:r>
              <a:rPr lang="en-GB" sz="1400" dirty="0" err="1">
                <a:solidFill>
                  <a:srgbClr val="FFFE65"/>
                </a:solidFill>
                <a:latin typeface="Verdana" charset="0"/>
              </a:rPr>
              <a:t>Lema</a:t>
            </a:r>
            <a:r>
              <a:rPr lang="en-GB" altLang="ja-JP" sz="1400" dirty="0" err="1">
                <a:solidFill>
                  <a:srgbClr val="FFFE65"/>
                </a:solidFill>
                <a:latin typeface="Arial"/>
              </a:rPr>
              <a:t>ître</a:t>
            </a:r>
            <a:r>
              <a:rPr lang="en-GB" sz="1400" dirty="0">
                <a:solidFill>
                  <a:srgbClr val="FFFE65"/>
                </a:solidFill>
                <a:latin typeface="Verdana" charset="0"/>
              </a:rPr>
              <a:t>, or, </a:t>
            </a:r>
          </a:p>
          <a:p>
            <a:endParaRPr lang="en-GB" sz="1400" dirty="0">
              <a:solidFill>
                <a:srgbClr val="FFFE65"/>
              </a:solidFill>
              <a:latin typeface="Verdana" charset="0"/>
            </a:endParaRPr>
          </a:p>
          <a:p>
            <a:r>
              <a:rPr lang="en-GB" sz="1400" dirty="0">
                <a:solidFill>
                  <a:srgbClr val="FFFE65"/>
                </a:solidFill>
                <a:latin typeface="Verdana" charset="0"/>
              </a:rPr>
              <a:t>Steady State (has existed for ever) promoted by Cambridge mathematicians</a:t>
            </a:r>
          </a:p>
        </p:txBody>
      </p:sp>
      <p:sp>
        <p:nvSpPr>
          <p:cNvPr id="49161" name="Text Box 9"/>
          <p:cNvSpPr txBox="1">
            <a:spLocks noChangeArrowheads="1"/>
          </p:cNvSpPr>
          <p:nvPr/>
        </p:nvSpPr>
        <p:spPr bwMode="auto">
          <a:xfrm>
            <a:off x="5867400" y="2914650"/>
            <a:ext cx="22399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solidFill>
                  <a:srgbClr val="C01EA8"/>
                </a:solidFill>
                <a:latin typeface="Verdana" charset="0"/>
              </a:rPr>
              <a:t>Gold, Bondi, and Hoyle</a:t>
            </a:r>
          </a:p>
          <a:p>
            <a:r>
              <a:rPr lang="en-US" sz="1400">
                <a:solidFill>
                  <a:srgbClr val="C01EA8"/>
                </a:solidFill>
                <a:latin typeface="Verdana" charset="0"/>
              </a:rPr>
              <a:t>Rome IAU 1952</a:t>
            </a:r>
            <a:endParaRPr lang="en-US">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5F8E8868-31C5-B24A-BA26-BAE9AA9B033B}" type="slidenum">
              <a:rPr lang="en-US"/>
              <a:pPr/>
              <a:t>2</a:t>
            </a:fld>
            <a:endParaRPr lang="en-US"/>
          </a:p>
        </p:txBody>
      </p:sp>
      <p:sp>
        <p:nvSpPr>
          <p:cNvPr id="51202" name="TextBox 2"/>
          <p:cNvSpPr txBox="1">
            <a:spLocks noChangeArrowheads="1"/>
          </p:cNvSpPr>
          <p:nvPr/>
        </p:nvSpPr>
        <p:spPr bwMode="auto">
          <a:xfrm>
            <a:off x="179388" y="188913"/>
            <a:ext cx="8640762"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dirty="0">
                <a:solidFill>
                  <a:srgbClr val="0000FF"/>
                </a:solidFill>
                <a:latin typeface="Optima" charset="0"/>
              </a:rPr>
              <a:t>Astronomy and cosmology books by:</a:t>
            </a:r>
            <a:endParaRPr lang="en-US" dirty="0">
              <a:solidFill>
                <a:srgbClr val="0000FF"/>
              </a:solidFill>
              <a:latin typeface="Optima" charset="0"/>
            </a:endParaRPr>
          </a:p>
          <a:p>
            <a:pPr algn="ctr"/>
            <a:r>
              <a:rPr lang="en-US" dirty="0">
                <a:solidFill>
                  <a:srgbClr val="0000FF"/>
                </a:solidFill>
                <a:latin typeface="Optima" charset="0"/>
              </a:rPr>
              <a:t>Simon Mitton </a:t>
            </a:r>
            <a:r>
              <a:rPr lang="en-US" sz="1800" dirty="0">
                <a:solidFill>
                  <a:srgbClr val="0000FF"/>
                </a:solidFill>
                <a:latin typeface="Optima" charset="0"/>
              </a:rPr>
              <a:t>MA PhD FRAS FGS </a:t>
            </a:r>
            <a:r>
              <a:rPr lang="en-US" sz="1800" dirty="0">
                <a:solidFill>
                  <a:srgbClr val="0000FF"/>
                </a:solidFill>
                <a:latin typeface="Optima" charset="0"/>
              </a:rPr>
              <a:t>FRHistS</a:t>
            </a:r>
            <a:endParaRPr lang="en-US" dirty="0">
              <a:solidFill>
                <a:srgbClr val="0000FF"/>
              </a:solidFill>
              <a:latin typeface="Optima" charset="0"/>
            </a:endParaRPr>
          </a:p>
          <a:p>
            <a:pPr algn="ctr"/>
            <a:r>
              <a:rPr lang="en-US" sz="1800" dirty="0" smtClean="0">
                <a:solidFill>
                  <a:srgbClr val="0000FF"/>
                </a:solidFill>
                <a:latin typeface="Optima" charset="0"/>
              </a:rPr>
              <a:t>Life Fellow</a:t>
            </a:r>
            <a:r>
              <a:rPr lang="en-US" sz="1800" dirty="0">
                <a:solidFill>
                  <a:srgbClr val="0000FF"/>
                </a:solidFill>
                <a:latin typeface="Optima" charset="0"/>
              </a:rPr>
              <a:t>, St Edmund</a:t>
            </a:r>
            <a:r>
              <a:rPr lang="ja-JP" altLang="en-US" sz="1800" dirty="0">
                <a:solidFill>
                  <a:srgbClr val="0000FF"/>
                </a:solidFill>
                <a:latin typeface="Optima" charset="0"/>
              </a:rPr>
              <a:t>’</a:t>
            </a:r>
            <a:r>
              <a:rPr lang="en-US" sz="1800" dirty="0">
                <a:solidFill>
                  <a:srgbClr val="0000FF"/>
                </a:solidFill>
                <a:latin typeface="Optima" charset="0"/>
              </a:rPr>
              <a:t>s College, University of Cambridge</a:t>
            </a:r>
          </a:p>
          <a:p>
            <a:pPr algn="ctr"/>
            <a:r>
              <a:rPr lang="en-US" sz="1800" dirty="0">
                <a:solidFill>
                  <a:srgbClr val="0000FF"/>
                </a:solidFill>
                <a:latin typeface="Optima" charset="0"/>
              </a:rPr>
              <a:t>Website </a:t>
            </a:r>
            <a:r>
              <a:rPr lang="en-US" sz="1800" dirty="0">
                <a:solidFill>
                  <a:srgbClr val="0000FF"/>
                </a:solidFill>
                <a:latin typeface="Optima" charset="0"/>
                <a:hlinkClick r:id="rId4"/>
              </a:rPr>
              <a:t>www.totalastronomy.com</a:t>
            </a:r>
            <a:endParaRPr lang="en-US" sz="1800" dirty="0">
              <a:solidFill>
                <a:srgbClr val="0000FF"/>
              </a:solidFill>
              <a:latin typeface="Optima" charset="0"/>
            </a:endParaRPr>
          </a:p>
          <a:p>
            <a:pPr algn="ctr"/>
            <a:endParaRPr lang="en-US" sz="1800" dirty="0">
              <a:solidFill>
                <a:srgbClr val="0000FF"/>
              </a:solidFill>
              <a:latin typeface="Optima" charset="0"/>
            </a:endParaRPr>
          </a:p>
        </p:txBody>
      </p:sp>
      <p:sp>
        <p:nvSpPr>
          <p:cNvPr id="2" name="TextBox 1"/>
          <p:cNvSpPr txBox="1"/>
          <p:nvPr/>
        </p:nvSpPr>
        <p:spPr>
          <a:xfrm>
            <a:off x="179512" y="1988840"/>
            <a:ext cx="4104456" cy="4801314"/>
          </a:xfrm>
          <a:prstGeom prst="rect">
            <a:avLst/>
          </a:prstGeom>
          <a:noFill/>
        </p:spPr>
        <p:txBody>
          <a:bodyPr wrap="square" rtlCol="0">
            <a:spAutoFit/>
          </a:bodyPr>
          <a:lstStyle/>
          <a:p>
            <a:pPr algn="ctr"/>
            <a:r>
              <a:rPr lang="en-US">
                <a:solidFill>
                  <a:srgbClr val="FF0000"/>
                </a:solidFill>
              </a:rPr>
              <a:t>Heart of Darkness</a:t>
            </a:r>
          </a:p>
          <a:p>
            <a:pPr algn="ctr"/>
            <a:r>
              <a:rPr lang="en-US" sz="1800">
                <a:solidFill>
                  <a:srgbClr val="FF0000"/>
                </a:solidFill>
              </a:rPr>
              <a:t>JEREMIAH OSTRIKER &amp; SIMON MITTON</a:t>
            </a:r>
          </a:p>
          <a:p>
            <a:pPr algn="ctr"/>
            <a:endParaRPr lang="en-US"/>
          </a:p>
          <a:p>
            <a:endParaRPr lang="en-US"/>
          </a:p>
          <a:p>
            <a:endParaRPr lang="en-US"/>
          </a:p>
          <a:p>
            <a:endParaRPr lang="en-US"/>
          </a:p>
          <a:p>
            <a:endParaRPr lang="en-US"/>
          </a:p>
          <a:p>
            <a:endParaRPr lang="en-US"/>
          </a:p>
          <a:p>
            <a:endParaRPr lang="en-US"/>
          </a:p>
          <a:p>
            <a:pPr algn="ctr"/>
            <a:endParaRPr lang="en-US" sz="1800">
              <a:solidFill>
                <a:srgbClr val="FF0000"/>
              </a:solidFill>
            </a:endParaRPr>
          </a:p>
          <a:p>
            <a:pPr algn="ctr"/>
            <a:r>
              <a:rPr lang="en-US" sz="1800">
                <a:solidFill>
                  <a:srgbClr val="FF0000"/>
                </a:solidFill>
              </a:rPr>
              <a:t>Commended for PROSE Award 2013: Astronomy and Cosmology</a:t>
            </a:r>
          </a:p>
          <a:p>
            <a:endParaRPr lang="en-US"/>
          </a:p>
        </p:txBody>
      </p:sp>
      <p:sp>
        <p:nvSpPr>
          <p:cNvPr id="5" name="TextBox 4"/>
          <p:cNvSpPr txBox="1"/>
          <p:nvPr/>
        </p:nvSpPr>
        <p:spPr>
          <a:xfrm>
            <a:off x="4427984" y="2060848"/>
            <a:ext cx="4104456" cy="1107996"/>
          </a:xfrm>
          <a:prstGeom prst="rect">
            <a:avLst/>
          </a:prstGeom>
          <a:noFill/>
        </p:spPr>
        <p:txBody>
          <a:bodyPr wrap="square" rtlCol="0">
            <a:spAutoFit/>
          </a:bodyPr>
          <a:lstStyle/>
          <a:p>
            <a:pPr algn="ctr"/>
            <a:r>
              <a:rPr lang="en-US">
                <a:solidFill>
                  <a:srgbClr val="FF0000"/>
                </a:solidFill>
              </a:rPr>
              <a:t>Fred Hoyle: A life in science</a:t>
            </a:r>
          </a:p>
          <a:p>
            <a:pPr algn="ctr"/>
            <a:r>
              <a:rPr lang="en-US" sz="1800">
                <a:solidFill>
                  <a:srgbClr val="FF0000"/>
                </a:solidFill>
              </a:rPr>
              <a:t>SIMON MITTON</a:t>
            </a:r>
          </a:p>
          <a:p>
            <a:endParaRPr lang="en-US"/>
          </a:p>
        </p:txBody>
      </p:sp>
      <p:pic>
        <p:nvPicPr>
          <p:cNvPr id="6" name="Picture 5" descr="Fred Hoyle Simon Mitto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2120" y="2924944"/>
            <a:ext cx="1944216" cy="2913405"/>
          </a:xfrm>
          <a:prstGeom prst="rect">
            <a:avLst/>
          </a:prstGeom>
        </p:spPr>
      </p:pic>
      <p:pic>
        <p:nvPicPr>
          <p:cNvPr id="7" name="Picture 6" descr="Simon Mitton Heart of Darknes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5656" y="2996952"/>
            <a:ext cx="1800200" cy="2713980"/>
          </a:xfrm>
          <a:prstGeom prst="rect">
            <a:avLst/>
          </a:prstGeom>
        </p:spPr>
      </p:pic>
    </p:spTree>
    <p:extLst>
      <p:ext uri="{BB962C8B-B14F-4D97-AF65-F5344CB8AC3E}">
        <p14:creationId xmlns:p14="http://schemas.microsoft.com/office/powerpoint/2010/main" val="129247623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A6D436D2-2A54-0D4C-AE90-DC582FDC5CC1}" type="slidenum">
              <a:rPr lang="en-US"/>
              <a:pPr/>
              <a:t>20</a:t>
            </a:fld>
            <a:endParaRPr lang="en-US"/>
          </a:p>
        </p:txBody>
      </p:sp>
      <p:pic>
        <p:nvPicPr>
          <p:cNvPr id="53250" name="Picture 1026"/>
          <p:cNvPicPr>
            <a:picLocks noChangeAspect="1" noChangeArrowheads="1"/>
          </p:cNvPicPr>
          <p:nvPr/>
        </p:nvPicPr>
        <p:blipFill>
          <a:blip r:embed="rId3">
            <a:alphaModFix amt="38000"/>
            <a:extLst>
              <a:ext uri="{28A0092B-C50C-407E-A947-70E740481C1C}">
                <a14:useLocalDpi xmlns:a14="http://schemas.microsoft.com/office/drawing/2010/main" val="0"/>
              </a:ext>
            </a:extLst>
          </a:blip>
          <a:srcRect/>
          <a:stretch>
            <a:fillRect/>
          </a:stretch>
        </p:blipFill>
        <p:spPr bwMode="auto">
          <a:xfrm>
            <a:off x="-152400" y="-304800"/>
            <a:ext cx="9601200" cy="715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99592" y="476672"/>
            <a:ext cx="7992888" cy="646331"/>
          </a:xfrm>
          <a:prstGeom prst="rect">
            <a:avLst/>
          </a:prstGeom>
          <a:noFill/>
        </p:spPr>
        <p:txBody>
          <a:bodyPr wrap="square" rtlCol="0">
            <a:spAutoFit/>
          </a:bodyPr>
          <a:lstStyle/>
          <a:p>
            <a:r>
              <a:rPr lang="en-US" sz="3600">
                <a:solidFill>
                  <a:srgbClr val="0000FF"/>
                </a:solidFill>
              </a:rPr>
              <a:t>Learn more by reading this book</a:t>
            </a:r>
          </a:p>
        </p:txBody>
      </p:sp>
      <p:pic>
        <p:nvPicPr>
          <p:cNvPr id="4" name="Picture 3" descr="Gold0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1196752"/>
            <a:ext cx="3456384" cy="5115157"/>
          </a:xfrm>
          <a:prstGeom prst="rect">
            <a:avLst/>
          </a:prstGeom>
        </p:spPr>
      </p:pic>
      <p:pic>
        <p:nvPicPr>
          <p:cNvPr id="6" name="Picture 5" descr="AstronomicalClock.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4088" y="1628800"/>
            <a:ext cx="2841779" cy="3789039"/>
          </a:xfrm>
          <a:prstGeom prst="rect">
            <a:avLst/>
          </a:prstGeom>
        </p:spPr>
      </p:pic>
    </p:spTree>
    <p:extLst>
      <p:ext uri="{BB962C8B-B14F-4D97-AF65-F5344CB8AC3E}">
        <p14:creationId xmlns:p14="http://schemas.microsoft.com/office/powerpoint/2010/main" val="193352302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7"/>
          <p:cNvSpPr>
            <a:spLocks noGrp="1"/>
          </p:cNvSpPr>
          <p:nvPr>
            <p:ph type="sldNum" sz="quarter" idx="12"/>
          </p:nvPr>
        </p:nvSpPr>
        <p:spPr/>
        <p:txBody>
          <a:bodyPr/>
          <a:lstStyle/>
          <a:p>
            <a:fld id="{4D4ED861-5557-5F4E-AE20-B4476AFA5B4D}" type="slidenum">
              <a:rPr lang="en-US"/>
              <a:pPr/>
              <a:t>21</a:t>
            </a:fld>
            <a:endParaRPr lang="en-US"/>
          </a:p>
        </p:txBody>
      </p:sp>
      <p:sp>
        <p:nvSpPr>
          <p:cNvPr id="18434" name="Rectangle 2"/>
          <p:cNvSpPr>
            <a:spLocks noGrp="1" noChangeArrowheads="1"/>
          </p:cNvSpPr>
          <p:nvPr>
            <p:ph type="title"/>
          </p:nvPr>
        </p:nvSpPr>
        <p:spPr>
          <a:xfrm>
            <a:off x="457200" y="274638"/>
            <a:ext cx="8223250" cy="1136650"/>
          </a:xfrm>
          <a:ln/>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ja-JP" altLang="en-US">
                <a:solidFill>
                  <a:srgbClr val="FFFE65"/>
                </a:solidFill>
              </a:rPr>
              <a:t>“</a:t>
            </a:r>
            <a:r>
              <a:rPr lang="en-US">
                <a:solidFill>
                  <a:srgbClr val="FFFE65"/>
                </a:solidFill>
              </a:rPr>
              <a:t>Big Bang</a:t>
            </a:r>
            <a:r>
              <a:rPr lang="ja-JP" altLang="en-US">
                <a:solidFill>
                  <a:srgbClr val="FFFE65"/>
                </a:solidFill>
              </a:rPr>
              <a:t>”</a:t>
            </a:r>
            <a:r>
              <a:rPr lang="en-US">
                <a:solidFill>
                  <a:srgbClr val="FFFE65"/>
                </a:solidFill>
              </a:rPr>
              <a:t> or Steady State?</a:t>
            </a:r>
            <a:endParaRPr lang="en-US"/>
          </a:p>
        </p:txBody>
      </p:sp>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5" y="2468563"/>
            <a:ext cx="3382963" cy="3108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8436" name="Text Box 4"/>
          <p:cNvSpPr txBox="1">
            <a:spLocks noChangeArrowheads="1"/>
          </p:cNvSpPr>
          <p:nvPr/>
        </p:nvSpPr>
        <p:spPr bwMode="auto">
          <a:xfrm flipH="1">
            <a:off x="3840163" y="2378075"/>
            <a:ext cx="5121275" cy="386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175" indent="12700" defTabSz="457200">
              <a:tabLst>
                <a:tab pos="3175" algn="l"/>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defRPr sz="2400">
                <a:solidFill>
                  <a:schemeClr val="tx1"/>
                </a:solidFill>
                <a:latin typeface="Arial" charset="0"/>
                <a:ea typeface="ＭＳ Ｐゴシック" charset="0"/>
                <a:cs typeface="ＭＳ Ｐゴシック" charset="0"/>
              </a:defRPr>
            </a:lvl1pPr>
            <a:lvl2pPr indent="-242888" defTabSz="457200">
              <a:tabLst>
                <a:tab pos="3175" algn="l"/>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defRPr sz="2400">
                <a:solidFill>
                  <a:schemeClr val="tx1"/>
                </a:solidFill>
                <a:latin typeface="Arial" charset="0"/>
                <a:ea typeface="ＭＳ Ｐゴシック" charset="0"/>
              </a:defRPr>
            </a:lvl2pPr>
            <a:lvl3pPr marL="1143000" indent="-228600" defTabSz="457200">
              <a:tabLst>
                <a:tab pos="3175" algn="l"/>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defRPr sz="2400">
                <a:solidFill>
                  <a:schemeClr val="tx1"/>
                </a:solidFill>
                <a:latin typeface="Arial" charset="0"/>
                <a:ea typeface="ＭＳ Ｐゴシック" charset="0"/>
              </a:defRPr>
            </a:lvl3pPr>
            <a:lvl4pPr marL="1600200" indent="-228600" defTabSz="457200">
              <a:tabLst>
                <a:tab pos="3175" algn="l"/>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defRPr sz="2400">
                <a:solidFill>
                  <a:schemeClr val="tx1"/>
                </a:solidFill>
                <a:latin typeface="Arial" charset="0"/>
                <a:ea typeface="ＭＳ Ｐゴシック" charset="0"/>
              </a:defRPr>
            </a:lvl4pPr>
            <a:lvl5pPr marL="2057400" indent="-228600" defTabSz="457200">
              <a:tabLst>
                <a:tab pos="3175" algn="l"/>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3175" algn="l"/>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3175" algn="l"/>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3175" algn="l"/>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3175" algn="l"/>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defRPr sz="2400">
                <a:solidFill>
                  <a:schemeClr val="tx1"/>
                </a:solidFill>
                <a:latin typeface="Arial" charset="0"/>
                <a:ea typeface="ＭＳ Ｐゴシック" charset="0"/>
              </a:defRPr>
            </a:lvl9pPr>
          </a:lstStyle>
          <a:p>
            <a:pPr eaLnBrk="1" hangingPunct="1">
              <a:spcBef>
                <a:spcPts val="800"/>
              </a:spcBef>
              <a:buSzPct val="100000"/>
            </a:pPr>
            <a:r>
              <a:rPr lang="en-US" sz="2000">
                <a:solidFill>
                  <a:srgbClr val="000000"/>
                </a:solidFill>
                <a:cs typeface="Arial" charset="0"/>
              </a:rPr>
              <a:t>There were two primary explanations put forth for the expansion of the universe:</a:t>
            </a:r>
          </a:p>
          <a:p>
            <a:pPr lvl="1" eaLnBrk="1" hangingPunct="1">
              <a:spcBef>
                <a:spcPts val="800"/>
              </a:spcBef>
              <a:buClr>
                <a:srgbClr val="000000"/>
              </a:buClr>
              <a:buSzPct val="100000"/>
              <a:buFont typeface="Times New Roman" charset="0"/>
              <a:buChar char="»"/>
            </a:pPr>
            <a:r>
              <a:rPr lang="en-US" sz="1800" b="1" i="1">
                <a:solidFill>
                  <a:srgbClr val="000000"/>
                </a:solidFill>
                <a:cs typeface="Arial" charset="0"/>
              </a:rPr>
              <a:t>Lemaître's </a:t>
            </a:r>
            <a:r>
              <a:rPr lang="ja-JP" altLang="en-US" sz="1800" b="1" i="1">
                <a:solidFill>
                  <a:srgbClr val="000000"/>
                </a:solidFill>
                <a:latin typeface="Arial"/>
                <a:cs typeface="Arial" charset="0"/>
              </a:rPr>
              <a:t>“</a:t>
            </a:r>
            <a:r>
              <a:rPr lang="en-US" sz="1800" b="1" i="1">
                <a:solidFill>
                  <a:srgbClr val="000000"/>
                </a:solidFill>
                <a:cs typeface="Arial" charset="0"/>
              </a:rPr>
              <a:t>Big Bang</a:t>
            </a:r>
            <a:r>
              <a:rPr lang="ja-JP" altLang="en-US" sz="1800" b="1" i="1">
                <a:solidFill>
                  <a:srgbClr val="000000"/>
                </a:solidFill>
                <a:latin typeface="Arial"/>
                <a:cs typeface="Arial" charset="0"/>
              </a:rPr>
              <a:t>”</a:t>
            </a:r>
            <a:r>
              <a:rPr lang="en-US" sz="1800" b="1" i="1">
                <a:solidFill>
                  <a:srgbClr val="000000"/>
                </a:solidFill>
                <a:cs typeface="Arial" charset="0"/>
              </a:rPr>
              <a:t> theory</a:t>
            </a:r>
            <a:r>
              <a:rPr lang="en-US" sz="1800">
                <a:solidFill>
                  <a:srgbClr val="000000"/>
                </a:solidFill>
                <a:cs typeface="Arial" charset="0"/>
              </a:rPr>
              <a:t>, advocated and developed by </a:t>
            </a:r>
            <a:r>
              <a:rPr lang="en-US" sz="1800" i="1">
                <a:solidFill>
                  <a:srgbClr val="000000"/>
                </a:solidFill>
                <a:cs typeface="Arial" charset="0"/>
              </a:rPr>
              <a:t>George Gamow</a:t>
            </a:r>
            <a:r>
              <a:rPr lang="en-US" sz="1800">
                <a:solidFill>
                  <a:srgbClr val="000000"/>
                </a:solidFill>
                <a:cs typeface="Arial" charset="0"/>
              </a:rPr>
              <a:t>. </a:t>
            </a:r>
          </a:p>
          <a:p>
            <a:pPr lvl="1" eaLnBrk="1" hangingPunct="1">
              <a:spcBef>
                <a:spcPts val="800"/>
              </a:spcBef>
              <a:buClr>
                <a:srgbClr val="000000"/>
              </a:buClr>
              <a:buSzPct val="100000"/>
              <a:buFont typeface="Times New Roman" charset="0"/>
              <a:buChar char="»"/>
            </a:pPr>
            <a:r>
              <a:rPr lang="en-US" sz="1800">
                <a:solidFill>
                  <a:srgbClr val="000000"/>
                </a:solidFill>
                <a:cs typeface="Arial" charset="0"/>
              </a:rPr>
              <a:t>A </a:t>
            </a:r>
            <a:r>
              <a:rPr lang="en-US" sz="1800" b="1" i="1">
                <a:solidFill>
                  <a:srgbClr val="000000"/>
                </a:solidFill>
                <a:cs typeface="Arial" charset="0"/>
              </a:rPr>
              <a:t>Steady State model</a:t>
            </a:r>
            <a:r>
              <a:rPr lang="en-US" sz="1800">
                <a:solidFill>
                  <a:srgbClr val="000000"/>
                </a:solidFill>
                <a:cs typeface="Arial" charset="0"/>
              </a:rPr>
              <a:t>, proposed in 1948 by </a:t>
            </a:r>
            <a:r>
              <a:rPr lang="en-US" sz="1800" i="1">
                <a:solidFill>
                  <a:srgbClr val="000000"/>
                </a:solidFill>
                <a:cs typeface="Arial" charset="0"/>
              </a:rPr>
              <a:t>Hermann Bondi</a:t>
            </a:r>
            <a:r>
              <a:rPr lang="en-US" sz="1800">
                <a:solidFill>
                  <a:srgbClr val="000000"/>
                </a:solidFill>
                <a:cs typeface="Arial" charset="0"/>
              </a:rPr>
              <a:t>, </a:t>
            </a:r>
            <a:r>
              <a:rPr lang="en-US" sz="1800" i="1">
                <a:solidFill>
                  <a:srgbClr val="000000"/>
                </a:solidFill>
                <a:cs typeface="Arial" charset="0"/>
              </a:rPr>
              <a:t>Thomas Gold</a:t>
            </a:r>
            <a:r>
              <a:rPr lang="en-US" sz="1800">
                <a:solidFill>
                  <a:srgbClr val="000000"/>
                </a:solidFill>
                <a:cs typeface="Arial" charset="0"/>
              </a:rPr>
              <a:t>, and </a:t>
            </a:r>
            <a:r>
              <a:rPr lang="en-US" sz="1800" i="1">
                <a:solidFill>
                  <a:srgbClr val="000000"/>
                </a:solidFill>
                <a:cs typeface="Arial" charset="0"/>
              </a:rPr>
              <a:t>Fred Hoyle</a:t>
            </a:r>
            <a:r>
              <a:rPr lang="en-US" sz="1800">
                <a:solidFill>
                  <a:srgbClr val="000000"/>
                </a:solidFill>
                <a:cs typeface="Arial" charset="0"/>
              </a:rPr>
              <a:t>, in which new matter would be created as the galaxies moved away from each other. In this model, the universe is roughly the same at any point in</a:t>
            </a:r>
            <a:r>
              <a:rPr lang="en-US" sz="2000">
                <a:solidFill>
                  <a:srgbClr val="000000"/>
                </a:solidFill>
                <a:cs typeface="Arial" charset="0"/>
              </a:rPr>
              <a:t> time.</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A6D436D2-2A54-0D4C-AE90-DC582FDC5CC1}" type="slidenum">
              <a:rPr lang="en-US"/>
              <a:pPr/>
              <a:t>22</a:t>
            </a:fld>
            <a:endParaRPr lang="en-US"/>
          </a:p>
        </p:txBody>
      </p:sp>
      <p:pic>
        <p:nvPicPr>
          <p:cNvPr id="53250" name="Picture 1026"/>
          <p:cNvPicPr>
            <a:picLocks noChangeAspect="1" noChangeArrowheads="1"/>
          </p:cNvPicPr>
          <p:nvPr/>
        </p:nvPicPr>
        <p:blipFill>
          <a:blip r:embed="rId3">
            <a:alphaModFix amt="38000"/>
            <a:extLst>
              <a:ext uri="{28A0092B-C50C-407E-A947-70E740481C1C}">
                <a14:useLocalDpi xmlns:a14="http://schemas.microsoft.com/office/drawing/2010/main" val="0"/>
              </a:ext>
            </a:extLst>
          </a:blip>
          <a:srcRect/>
          <a:stretch>
            <a:fillRect/>
          </a:stretch>
        </p:blipFill>
        <p:spPr bwMode="auto">
          <a:xfrm>
            <a:off x="-152400" y="-304800"/>
            <a:ext cx="9601200" cy="715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99592" y="476672"/>
            <a:ext cx="7992888" cy="646331"/>
          </a:xfrm>
          <a:prstGeom prst="rect">
            <a:avLst/>
          </a:prstGeom>
          <a:noFill/>
        </p:spPr>
        <p:txBody>
          <a:bodyPr wrap="square" rtlCol="0">
            <a:spAutoFit/>
          </a:bodyPr>
          <a:lstStyle/>
          <a:p>
            <a:r>
              <a:rPr lang="en-US" sz="3600">
                <a:solidFill>
                  <a:srgbClr val="0000FF"/>
                </a:solidFill>
              </a:rPr>
              <a:t>Learn more by reading this book</a:t>
            </a:r>
          </a:p>
        </p:txBody>
      </p:sp>
      <p:pic>
        <p:nvPicPr>
          <p:cNvPr id="5" name="Picture 4" descr="Hoyle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1412776"/>
            <a:ext cx="3401549" cy="5102324"/>
          </a:xfrm>
          <a:prstGeom prst="rect">
            <a:avLst/>
          </a:prstGeom>
        </p:spPr>
      </p:pic>
      <p:pic>
        <p:nvPicPr>
          <p:cNvPr id="6" name="Picture 5" descr="45_AF28530_L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7984" y="2276872"/>
            <a:ext cx="4390166" cy="3024336"/>
          </a:xfrm>
          <a:prstGeom prst="rect">
            <a:avLst/>
          </a:prstGeom>
        </p:spPr>
      </p:pic>
    </p:spTree>
    <p:extLst>
      <p:ext uri="{BB962C8B-B14F-4D97-AF65-F5344CB8AC3E}">
        <p14:creationId xmlns:p14="http://schemas.microsoft.com/office/powerpoint/2010/main" val="48656982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fld id="{7E43FA2B-956F-D549-9DF4-1C858E62411F}" type="slidenum">
              <a:rPr lang="en-US"/>
              <a:pPr/>
              <a:t>23</a:t>
            </a:fld>
            <a:endParaRPr lang="en-US"/>
          </a:p>
        </p:txBody>
      </p:sp>
      <p:sp>
        <p:nvSpPr>
          <p:cNvPr id="59394" name="Rectangle 2"/>
          <p:cNvSpPr>
            <a:spLocks noGrp="1" noChangeArrowheads="1"/>
          </p:cNvSpPr>
          <p:nvPr>
            <p:ph type="title"/>
          </p:nvPr>
        </p:nvSpPr>
        <p:spPr>
          <a:xfrm>
            <a:off x="228600" y="274638"/>
            <a:ext cx="8686800" cy="1138237"/>
          </a:xfrm>
          <a:ln/>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E65"/>
                </a:solidFill>
              </a:rPr>
              <a:t>Lema</a:t>
            </a:r>
            <a:r>
              <a:rPr lang="en-US" altLang="ja-JP">
                <a:solidFill>
                  <a:srgbClr val="FFFE65"/>
                </a:solidFill>
              </a:rPr>
              <a:t>ître and Pius XII</a:t>
            </a:r>
            <a:endParaRPr lang="en-US"/>
          </a:p>
        </p:txBody>
      </p:sp>
      <p:sp>
        <p:nvSpPr>
          <p:cNvPr id="59395" name="Rectangle 3"/>
          <p:cNvSpPr>
            <a:spLocks noGrp="1" noChangeArrowheads="1"/>
          </p:cNvSpPr>
          <p:nvPr>
            <p:ph type="body" idx="1"/>
          </p:nvPr>
        </p:nvSpPr>
        <p:spPr>
          <a:xfrm>
            <a:off x="3657600" y="2133600"/>
            <a:ext cx="5300663" cy="3957638"/>
          </a:xfrm>
          <a:ln/>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30163" indent="0" defTabSz="457200">
              <a:tabLst>
                <a:tab pos="30163" algn="l"/>
                <a:tab pos="142875" algn="l"/>
                <a:tab pos="600075" algn="l"/>
                <a:tab pos="1057275" algn="l"/>
                <a:tab pos="1514475" algn="l"/>
                <a:tab pos="1971675" algn="l"/>
                <a:tab pos="2428875" algn="l"/>
                <a:tab pos="2886075" algn="l"/>
                <a:tab pos="3343275" algn="l"/>
                <a:tab pos="3800475" algn="l"/>
                <a:tab pos="4257675" algn="l"/>
                <a:tab pos="4714875" algn="l"/>
                <a:tab pos="5172075" algn="l"/>
                <a:tab pos="5629275" algn="l"/>
                <a:tab pos="6086475" algn="l"/>
                <a:tab pos="6543675" algn="l"/>
                <a:tab pos="7000875" algn="l"/>
                <a:tab pos="7458075" algn="l"/>
                <a:tab pos="7915275" algn="l"/>
                <a:tab pos="8372475" algn="l"/>
                <a:tab pos="8829675" algn="l"/>
              </a:tabLst>
            </a:pPr>
            <a:r>
              <a:rPr lang="en-US" sz="1600" b="1" i="1"/>
              <a:t>Pius XII</a:t>
            </a:r>
            <a:r>
              <a:rPr lang="en-US" sz="1600"/>
              <a:t>, found Lema</a:t>
            </a:r>
            <a:r>
              <a:rPr lang="en-US" altLang="ja-JP" sz="1600"/>
              <a:t>ître’s Fireworks Universe attractive. The Big Bang allowed that the universe exploded into existence with a burst of light. He said that the apparent order in the universe was a sign of divine reation</a:t>
            </a:r>
            <a:endParaRPr lang="en-US" sz="1600"/>
          </a:p>
          <a:p>
            <a:pPr marL="30163" indent="0" defTabSz="457200">
              <a:tabLst>
                <a:tab pos="30163" algn="l"/>
                <a:tab pos="142875" algn="l"/>
                <a:tab pos="600075" algn="l"/>
                <a:tab pos="1057275" algn="l"/>
                <a:tab pos="1514475" algn="l"/>
                <a:tab pos="1971675" algn="l"/>
                <a:tab pos="2428875" algn="l"/>
                <a:tab pos="2886075" algn="l"/>
                <a:tab pos="3343275" algn="l"/>
                <a:tab pos="3800475" algn="l"/>
                <a:tab pos="4257675" algn="l"/>
                <a:tab pos="4714875" algn="l"/>
                <a:tab pos="5172075" algn="l"/>
                <a:tab pos="5629275" algn="l"/>
                <a:tab pos="6086475" algn="l"/>
                <a:tab pos="6543675" algn="l"/>
                <a:tab pos="7000875" algn="l"/>
                <a:tab pos="7458075" algn="l"/>
                <a:tab pos="7915275" algn="l"/>
                <a:tab pos="8372475" algn="l"/>
                <a:tab pos="8829675" algn="l"/>
              </a:tabLst>
            </a:pPr>
            <a:endParaRPr lang="en-US" sz="1600"/>
          </a:p>
          <a:p>
            <a:pPr marL="30163" indent="0" defTabSz="457200">
              <a:tabLst>
                <a:tab pos="30163" algn="l"/>
                <a:tab pos="142875" algn="l"/>
                <a:tab pos="600075" algn="l"/>
                <a:tab pos="1057275" algn="l"/>
                <a:tab pos="1514475" algn="l"/>
                <a:tab pos="1971675" algn="l"/>
                <a:tab pos="2428875" algn="l"/>
                <a:tab pos="2886075" algn="l"/>
                <a:tab pos="3343275" algn="l"/>
                <a:tab pos="3800475" algn="l"/>
                <a:tab pos="4257675" algn="l"/>
                <a:tab pos="4714875" algn="l"/>
                <a:tab pos="5172075" algn="l"/>
                <a:tab pos="5629275" algn="l"/>
                <a:tab pos="6086475" algn="l"/>
                <a:tab pos="6543675" algn="l"/>
                <a:tab pos="7000875" algn="l"/>
                <a:tab pos="7458075" algn="l"/>
                <a:tab pos="7915275" algn="l"/>
                <a:tab pos="8372475" algn="l"/>
                <a:tab pos="8829675" algn="l"/>
              </a:tabLst>
            </a:pPr>
            <a:r>
              <a:rPr lang="en-US" sz="1600" b="1" i="1"/>
              <a:t>Georges Lema</a:t>
            </a:r>
            <a:r>
              <a:rPr lang="en-US" altLang="ja-JP" sz="1600" b="1" i="1"/>
              <a:t>ître</a:t>
            </a:r>
            <a:r>
              <a:rPr lang="en-US" sz="1600"/>
              <a:t> was shocked in 1952 when Pius XII was to speak at the General Assembly of the International Astronomical Union in Rome on creation and the Big Bang. Lema</a:t>
            </a:r>
            <a:r>
              <a:rPr lang="en-US" altLang="ja-JP" sz="1600"/>
              <a:t>ître interrupted a trip to South Africa in order to visit the Vatican and advise the Holy Father against connecting Divine Creation with the Big Bang. This echoed Aquinas who taught that theology and natural philosophy are two roads to the truth</a:t>
            </a:r>
            <a:endParaRPr lang="en-US" sz="1600"/>
          </a:p>
        </p:txBody>
      </p:sp>
      <p:pic>
        <p:nvPicPr>
          <p:cNvPr id="59398" name="Picture 6" descr="DownloadedF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0"/>
            <a:ext cx="2819400" cy="1773238"/>
          </a:xfrm>
          <a:prstGeom prst="rect">
            <a:avLst/>
          </a:prstGeom>
          <a:noFill/>
          <a:extLst>
            <a:ext uri="{909E8E84-426E-40dd-AFC4-6F175D3DCCD1}">
              <a14:hiddenFill xmlns:a14="http://schemas.microsoft.com/office/drawing/2010/main">
                <a:solidFill>
                  <a:srgbClr val="FFFFFF"/>
                </a:solidFill>
              </a14:hiddenFill>
            </a:ext>
          </a:extLst>
        </p:spPr>
      </p:pic>
      <p:pic>
        <p:nvPicPr>
          <p:cNvPr id="59399" name="Picture 7" descr="DownloadedFil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191000"/>
            <a:ext cx="2819400" cy="1614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A6D436D2-2A54-0D4C-AE90-DC582FDC5CC1}" type="slidenum">
              <a:rPr lang="en-US"/>
              <a:pPr/>
              <a:t>24</a:t>
            </a:fld>
            <a:endParaRPr lang="en-US"/>
          </a:p>
        </p:txBody>
      </p:sp>
      <p:pic>
        <p:nvPicPr>
          <p:cNvPr id="53250" name="Picture 1026"/>
          <p:cNvPicPr>
            <a:picLocks noChangeAspect="1" noChangeArrowheads="1"/>
          </p:cNvPicPr>
          <p:nvPr/>
        </p:nvPicPr>
        <p:blipFill>
          <a:blip r:embed="rId3">
            <a:alphaModFix amt="38000"/>
            <a:extLst>
              <a:ext uri="{28A0092B-C50C-407E-A947-70E740481C1C}">
                <a14:useLocalDpi xmlns:a14="http://schemas.microsoft.com/office/drawing/2010/main" val="0"/>
              </a:ext>
            </a:extLst>
          </a:blip>
          <a:srcRect/>
          <a:stretch>
            <a:fillRect/>
          </a:stretch>
        </p:blipFill>
        <p:spPr bwMode="auto">
          <a:xfrm>
            <a:off x="-152400" y="-304800"/>
            <a:ext cx="9601200" cy="715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99592" y="476672"/>
            <a:ext cx="7992888" cy="646331"/>
          </a:xfrm>
          <a:prstGeom prst="rect">
            <a:avLst/>
          </a:prstGeom>
          <a:noFill/>
        </p:spPr>
        <p:txBody>
          <a:bodyPr wrap="square" rtlCol="0">
            <a:spAutoFit/>
          </a:bodyPr>
          <a:lstStyle/>
          <a:p>
            <a:r>
              <a:rPr lang="en-US" sz="3600">
                <a:solidFill>
                  <a:srgbClr val="0000FF"/>
                </a:solidFill>
              </a:rPr>
              <a:t>Learn more by reading this book</a:t>
            </a:r>
          </a:p>
        </p:txBody>
      </p:sp>
      <p:pic>
        <p:nvPicPr>
          <p:cNvPr id="5" name="Picture 4" descr="HolderMitt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1196752"/>
            <a:ext cx="3429000" cy="5080000"/>
          </a:xfrm>
          <a:prstGeom prst="rect">
            <a:avLst/>
          </a:prstGeom>
        </p:spPr>
      </p:pic>
      <p:pic>
        <p:nvPicPr>
          <p:cNvPr id="6" name="Picture 5" descr="2.10 GeorgesLemaitre196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2040" y="2348880"/>
            <a:ext cx="3327412" cy="2218275"/>
          </a:xfrm>
          <a:prstGeom prst="rect">
            <a:avLst/>
          </a:prstGeom>
        </p:spPr>
      </p:pic>
    </p:spTree>
    <p:extLst>
      <p:ext uri="{BB962C8B-B14F-4D97-AF65-F5344CB8AC3E}">
        <p14:creationId xmlns:p14="http://schemas.microsoft.com/office/powerpoint/2010/main" val="49357663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F16B8D05-6C04-1F46-B711-4055E2B0B496}" type="slidenum">
              <a:rPr lang="en-US"/>
              <a:pPr/>
              <a:t>25</a:t>
            </a:fld>
            <a:endParaRPr lang="en-US"/>
          </a:p>
        </p:txBody>
      </p:sp>
      <p:pic>
        <p:nvPicPr>
          <p:cNvPr id="634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72283">
            <a:off x="381000" y="-609600"/>
            <a:ext cx="8304213" cy="8285163"/>
          </a:xfrm>
          <a:prstGeom prst="rect">
            <a:avLst/>
          </a:prstGeom>
          <a:noFill/>
          <a:extLst>
            <a:ext uri="{909E8E84-426E-40dd-AFC4-6F175D3DCCD1}">
              <a14:hiddenFill xmlns:a14="http://schemas.microsoft.com/office/drawing/2010/main">
                <a:solidFill>
                  <a:srgbClr val="FFFFFF"/>
                </a:solidFill>
              </a14:hiddenFill>
            </a:ext>
          </a:extLst>
        </p:spPr>
      </p:pic>
      <p:sp>
        <p:nvSpPr>
          <p:cNvPr id="63491" name="Text Box 3"/>
          <p:cNvSpPr txBox="1">
            <a:spLocks noChangeArrowheads="1"/>
          </p:cNvSpPr>
          <p:nvPr/>
        </p:nvSpPr>
        <p:spPr bwMode="auto">
          <a:xfrm>
            <a:off x="6172200" y="3429000"/>
            <a:ext cx="2514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solidFill>
                  <a:srgbClr val="FFFF00"/>
                </a:solidFill>
              </a:rPr>
              <a:t>It looked like this 50 million</a:t>
            </a:r>
            <a:r>
              <a:rPr lang="en-US"/>
              <a:t> </a:t>
            </a:r>
            <a:r>
              <a:rPr lang="en-US">
                <a:solidFill>
                  <a:srgbClr val="FFFF00"/>
                </a:solidFill>
              </a:rPr>
              <a:t>years</a:t>
            </a:r>
            <a:r>
              <a:rPr lang="en-US"/>
              <a:t> </a:t>
            </a:r>
            <a:r>
              <a:rPr lang="en-US">
                <a:solidFill>
                  <a:srgbClr val="FFFF00"/>
                </a:solidFill>
              </a:rPr>
              <a:t> ago</a:t>
            </a:r>
          </a:p>
        </p:txBody>
      </p:sp>
      <p:sp>
        <p:nvSpPr>
          <p:cNvPr id="63492" name="Rectangle 4"/>
          <p:cNvSpPr>
            <a:spLocks noChangeArrowheads="1"/>
          </p:cNvSpPr>
          <p:nvPr/>
        </p:nvSpPr>
        <p:spPr bwMode="auto">
          <a:xfrm>
            <a:off x="381000" y="3048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latin typeface="Times" charset="0"/>
            </a:endParaRPr>
          </a:p>
        </p:txBody>
      </p:sp>
      <p:sp>
        <p:nvSpPr>
          <p:cNvPr id="63493" name="Text Box 5"/>
          <p:cNvSpPr txBox="1">
            <a:spLocks noChangeArrowheads="1"/>
          </p:cNvSpPr>
          <p:nvPr/>
        </p:nvSpPr>
        <p:spPr bwMode="auto">
          <a:xfrm>
            <a:off x="2590800" y="331788"/>
            <a:ext cx="54229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a:solidFill>
                  <a:srgbClr val="FFFF00"/>
                </a:solidFill>
              </a:rPr>
              <a:t>Looking through Space and Time</a:t>
            </a:r>
            <a:endParaRPr lang="en-US">
              <a:latin typeface="Times" charset="0"/>
            </a:endParaRPr>
          </a:p>
        </p:txBody>
      </p:sp>
      <p:sp>
        <p:nvSpPr>
          <p:cNvPr id="63494" name="Text Box 6"/>
          <p:cNvSpPr txBox="1">
            <a:spLocks noChangeArrowheads="1"/>
          </p:cNvSpPr>
          <p:nvPr/>
        </p:nvSpPr>
        <p:spPr bwMode="auto">
          <a:xfrm>
            <a:off x="609600" y="1219200"/>
            <a:ext cx="3886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solidFill>
                  <a:srgbClr val="FFFF00"/>
                </a:solidFill>
              </a:rPr>
              <a:t>A light year – the distance light travels in one year</a:t>
            </a:r>
          </a:p>
          <a:p>
            <a:endParaRPr lang="en-US">
              <a:solidFill>
                <a:srgbClr val="FFFF00"/>
              </a:solidFill>
            </a:endParaRPr>
          </a:p>
          <a:p>
            <a:r>
              <a:rPr lang="en-US">
                <a:solidFill>
                  <a:srgbClr val="FFFF00"/>
                </a:solidFill>
              </a:rPr>
              <a:t>(10,000,000,000,000 km)</a:t>
            </a:r>
            <a:endParaRPr lang="en-US">
              <a:latin typeface="Times" charset="0"/>
            </a:endParaRPr>
          </a:p>
        </p:txBody>
      </p:sp>
      <p:sp>
        <p:nvSpPr>
          <p:cNvPr id="63495" name="Text Box 7"/>
          <p:cNvSpPr txBox="1">
            <a:spLocks noChangeArrowheads="1"/>
          </p:cNvSpPr>
          <p:nvPr/>
        </p:nvSpPr>
        <p:spPr bwMode="auto">
          <a:xfrm>
            <a:off x="6096000" y="2133600"/>
            <a:ext cx="2819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solidFill>
                  <a:srgbClr val="FFFF00"/>
                </a:solidFill>
              </a:rPr>
              <a:t>Galaxy 50 million</a:t>
            </a:r>
            <a:r>
              <a:rPr lang="en-US"/>
              <a:t> </a:t>
            </a:r>
            <a:r>
              <a:rPr lang="en-US">
                <a:solidFill>
                  <a:srgbClr val="FFFF00"/>
                </a:solidFill>
              </a:rPr>
              <a:t>light years</a:t>
            </a:r>
            <a:r>
              <a:rPr lang="en-US"/>
              <a:t> </a:t>
            </a:r>
            <a:r>
              <a:rPr lang="en-US">
                <a:solidFill>
                  <a:srgbClr val="FFFF00"/>
                </a:solidFill>
              </a:rPr>
              <a:t>away</a:t>
            </a:r>
            <a:endParaRPr lang="en-GB">
              <a:solidFill>
                <a:srgbClr val="FFFF00"/>
              </a:solidFill>
              <a:latin typeface="Arial Bold" charset="0"/>
            </a:endParaRPr>
          </a:p>
        </p:txBody>
      </p:sp>
      <p:sp>
        <p:nvSpPr>
          <p:cNvPr id="63496" name="Text Box 8"/>
          <p:cNvSpPr txBox="1">
            <a:spLocks noChangeArrowheads="1"/>
          </p:cNvSpPr>
          <p:nvPr/>
        </p:nvSpPr>
        <p:spPr bwMode="auto">
          <a:xfrm>
            <a:off x="6096000" y="5029200"/>
            <a:ext cx="2530475"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800" i="1">
                <a:solidFill>
                  <a:srgbClr val="FFFF00"/>
                </a:solidFill>
              </a:rPr>
              <a:t>A telescope is a time machine!</a:t>
            </a:r>
            <a:endParaRPr lang="en-GB"/>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494"/>
                                        </p:tgtEl>
                                        <p:attrNameLst>
                                          <p:attrName>style.visibility</p:attrName>
                                        </p:attrNameLst>
                                      </p:cBhvr>
                                      <p:to>
                                        <p:strVal val="visible"/>
                                      </p:to>
                                    </p:set>
                                    <p:anim calcmode="lin" valueType="num">
                                      <p:cBhvr additive="base">
                                        <p:cTn id="7" dur="500" fill="hold"/>
                                        <p:tgtEl>
                                          <p:spTgt spid="63494"/>
                                        </p:tgtEl>
                                        <p:attrNameLst>
                                          <p:attrName>ppt_x</p:attrName>
                                        </p:attrNameLst>
                                      </p:cBhvr>
                                      <p:tavLst>
                                        <p:tav tm="0">
                                          <p:val>
                                            <p:strVal val="0-#ppt_w/2"/>
                                          </p:val>
                                        </p:tav>
                                        <p:tav tm="100000">
                                          <p:val>
                                            <p:strVal val="#ppt_x"/>
                                          </p:val>
                                        </p:tav>
                                      </p:tavLst>
                                    </p:anim>
                                    <p:anim calcmode="lin" valueType="num">
                                      <p:cBhvr additive="base">
                                        <p:cTn id="8" dur="500" fill="hold"/>
                                        <p:tgtEl>
                                          <p:spTgt spid="634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3495"/>
                                        </p:tgtEl>
                                        <p:attrNameLst>
                                          <p:attrName>style.visibility</p:attrName>
                                        </p:attrNameLst>
                                      </p:cBhvr>
                                      <p:to>
                                        <p:strVal val="visible"/>
                                      </p:to>
                                    </p:set>
                                    <p:anim calcmode="lin" valueType="num">
                                      <p:cBhvr additive="base">
                                        <p:cTn id="13" dur="500" fill="hold"/>
                                        <p:tgtEl>
                                          <p:spTgt spid="63495"/>
                                        </p:tgtEl>
                                        <p:attrNameLst>
                                          <p:attrName>ppt_x</p:attrName>
                                        </p:attrNameLst>
                                      </p:cBhvr>
                                      <p:tavLst>
                                        <p:tav tm="0">
                                          <p:val>
                                            <p:strVal val="1+#ppt_w/2"/>
                                          </p:val>
                                        </p:tav>
                                        <p:tav tm="100000">
                                          <p:val>
                                            <p:strVal val="#ppt_x"/>
                                          </p:val>
                                        </p:tav>
                                      </p:tavLst>
                                    </p:anim>
                                    <p:anim calcmode="lin" valueType="num">
                                      <p:cBhvr additive="base">
                                        <p:cTn id="14" dur="500" fill="hold"/>
                                        <p:tgtEl>
                                          <p:spTgt spid="6349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3491"/>
                                        </p:tgtEl>
                                        <p:attrNameLst>
                                          <p:attrName>style.visibility</p:attrName>
                                        </p:attrNameLst>
                                      </p:cBhvr>
                                      <p:to>
                                        <p:strVal val="visible"/>
                                      </p:to>
                                    </p:set>
                                    <p:anim calcmode="lin" valueType="num">
                                      <p:cBhvr additive="base">
                                        <p:cTn id="19" dur="500" fill="hold"/>
                                        <p:tgtEl>
                                          <p:spTgt spid="63491"/>
                                        </p:tgtEl>
                                        <p:attrNameLst>
                                          <p:attrName>ppt_x</p:attrName>
                                        </p:attrNameLst>
                                      </p:cBhvr>
                                      <p:tavLst>
                                        <p:tav tm="0">
                                          <p:val>
                                            <p:strVal val="#ppt_x"/>
                                          </p:val>
                                        </p:tav>
                                        <p:tav tm="100000">
                                          <p:val>
                                            <p:strVal val="#ppt_x"/>
                                          </p:val>
                                        </p:tav>
                                      </p:tavLst>
                                    </p:anim>
                                    <p:anim calcmode="lin" valueType="num">
                                      <p:cBhvr additive="base">
                                        <p:cTn id="20" dur="500" fill="hold"/>
                                        <p:tgtEl>
                                          <p:spTgt spid="6349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9" presetClass="entr" presetSubtype="0" decel="100000" fill="hold" grpId="0" nodeType="clickEffect">
                                  <p:stCondLst>
                                    <p:cond delay="0"/>
                                  </p:stCondLst>
                                  <p:childTnLst>
                                    <p:set>
                                      <p:cBhvr>
                                        <p:cTn id="24" dur="1" fill="hold">
                                          <p:stCondLst>
                                            <p:cond delay="0"/>
                                          </p:stCondLst>
                                        </p:cTn>
                                        <p:tgtEl>
                                          <p:spTgt spid="63496"/>
                                        </p:tgtEl>
                                        <p:attrNameLst>
                                          <p:attrName>style.visibility</p:attrName>
                                        </p:attrNameLst>
                                      </p:cBhvr>
                                      <p:to>
                                        <p:strVal val="visible"/>
                                      </p:to>
                                    </p:set>
                                    <p:anim calcmode="lin" valueType="num">
                                      <p:cBhvr>
                                        <p:cTn id="25" dur="500" fill="hold"/>
                                        <p:tgtEl>
                                          <p:spTgt spid="63496"/>
                                        </p:tgtEl>
                                        <p:attrNameLst>
                                          <p:attrName>ppt_w</p:attrName>
                                        </p:attrNameLst>
                                      </p:cBhvr>
                                      <p:tavLst>
                                        <p:tav tm="0">
                                          <p:val>
                                            <p:fltVal val="0"/>
                                          </p:val>
                                        </p:tav>
                                        <p:tav tm="100000">
                                          <p:val>
                                            <p:strVal val="#ppt_w"/>
                                          </p:val>
                                        </p:tav>
                                      </p:tavLst>
                                    </p:anim>
                                    <p:anim calcmode="lin" valueType="num">
                                      <p:cBhvr>
                                        <p:cTn id="26" dur="500" fill="hold"/>
                                        <p:tgtEl>
                                          <p:spTgt spid="63496"/>
                                        </p:tgtEl>
                                        <p:attrNameLst>
                                          <p:attrName>ppt_h</p:attrName>
                                        </p:attrNameLst>
                                      </p:cBhvr>
                                      <p:tavLst>
                                        <p:tav tm="0">
                                          <p:val>
                                            <p:fltVal val="0"/>
                                          </p:val>
                                        </p:tav>
                                        <p:tav tm="100000">
                                          <p:val>
                                            <p:strVal val="#ppt_h"/>
                                          </p:val>
                                        </p:tav>
                                      </p:tavLst>
                                    </p:anim>
                                    <p:anim calcmode="lin" valueType="num">
                                      <p:cBhvr>
                                        <p:cTn id="27" dur="500" fill="hold"/>
                                        <p:tgtEl>
                                          <p:spTgt spid="63496"/>
                                        </p:tgtEl>
                                        <p:attrNameLst>
                                          <p:attrName>style.rotation</p:attrName>
                                        </p:attrNameLst>
                                      </p:cBhvr>
                                      <p:tavLst>
                                        <p:tav tm="0">
                                          <p:val>
                                            <p:fltVal val="360"/>
                                          </p:val>
                                        </p:tav>
                                        <p:tav tm="100000">
                                          <p:val>
                                            <p:fltVal val="0"/>
                                          </p:val>
                                        </p:tav>
                                      </p:tavLst>
                                    </p:anim>
                                    <p:animEffect transition="in" filter="fade">
                                      <p:cBhvr>
                                        <p:cTn id="28" dur="500"/>
                                        <p:tgtEl>
                                          <p:spTgt spid="63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p:bldP spid="63494" grpId="0"/>
      <p:bldP spid="63495" grpId="0"/>
      <p:bldP spid="634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A3439BA5-6511-6A44-B691-877909A75D1C}" type="slidenum">
              <a:rPr lang="en-US"/>
              <a:pPr/>
              <a:t>26</a:t>
            </a:fld>
            <a:endParaRPr lang="en-US"/>
          </a:p>
        </p:txBody>
      </p:sp>
      <p:sp>
        <p:nvSpPr>
          <p:cNvPr id="14338" name="Rectangle 2"/>
          <p:cNvSpPr>
            <a:spLocks noGrp="1" noChangeArrowheads="1"/>
          </p:cNvSpPr>
          <p:nvPr>
            <p:ph type="title"/>
          </p:nvPr>
        </p:nvSpPr>
        <p:spPr>
          <a:xfrm>
            <a:off x="457200" y="274638"/>
            <a:ext cx="8224838" cy="1138237"/>
          </a:xfrm>
          <a:ln/>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FFFE65"/>
                </a:solidFill>
              </a:rPr>
              <a:t>Finding the Big Bang</a:t>
            </a:r>
            <a:endParaRPr lang="en-US" dirty="0"/>
          </a:p>
        </p:txBody>
      </p:sp>
      <p:sp>
        <p:nvSpPr>
          <p:cNvPr id="14340" name="Rectangle 4"/>
          <p:cNvSpPr>
            <a:spLocks noGrp="1" noChangeArrowheads="1"/>
          </p:cNvSpPr>
          <p:nvPr>
            <p:ph type="body" idx="1"/>
          </p:nvPr>
        </p:nvSpPr>
        <p:spPr>
          <a:xfrm>
            <a:off x="1835696" y="2060848"/>
            <a:ext cx="6336704" cy="4248471"/>
          </a:xfrm>
          <a:ln/>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15875" indent="0" defTabSz="457200">
              <a:buNone/>
              <a:tabLst>
                <a:tab pos="15875" algn="l"/>
                <a:tab pos="128588" algn="l"/>
                <a:tab pos="585788" algn="l"/>
                <a:tab pos="1042988" algn="l"/>
                <a:tab pos="1500188" algn="l"/>
                <a:tab pos="1957388" algn="l"/>
                <a:tab pos="2414588" algn="l"/>
                <a:tab pos="2871788" algn="l"/>
                <a:tab pos="3328988" algn="l"/>
                <a:tab pos="3786188" algn="l"/>
                <a:tab pos="4243388" algn="l"/>
                <a:tab pos="4700588" algn="l"/>
                <a:tab pos="5157788" algn="l"/>
                <a:tab pos="5614988" algn="l"/>
                <a:tab pos="6072188" algn="l"/>
                <a:tab pos="6529388" algn="l"/>
                <a:tab pos="6986588" algn="l"/>
                <a:tab pos="7443788" algn="l"/>
                <a:tab pos="7900988" algn="l"/>
                <a:tab pos="8358188" algn="l"/>
                <a:tab pos="8815388" algn="l"/>
              </a:tabLst>
            </a:pPr>
            <a:r>
              <a:rPr lang="en-US" sz="2000" dirty="0" smtClean="0"/>
              <a:t>In the Steady State version the universe never changes its appearance: The far away universe looks more or less the same as the local universe</a:t>
            </a:r>
          </a:p>
          <a:p>
            <a:pPr marL="15875" indent="0" defTabSz="457200">
              <a:buNone/>
              <a:tabLst>
                <a:tab pos="15875" algn="l"/>
                <a:tab pos="128588" algn="l"/>
                <a:tab pos="585788" algn="l"/>
                <a:tab pos="1042988" algn="l"/>
                <a:tab pos="1500188" algn="l"/>
                <a:tab pos="1957388" algn="l"/>
                <a:tab pos="2414588" algn="l"/>
                <a:tab pos="2871788" algn="l"/>
                <a:tab pos="3328988" algn="l"/>
                <a:tab pos="3786188" algn="l"/>
                <a:tab pos="4243388" algn="l"/>
                <a:tab pos="4700588" algn="l"/>
                <a:tab pos="5157788" algn="l"/>
                <a:tab pos="5614988" algn="l"/>
                <a:tab pos="6072188" algn="l"/>
                <a:tab pos="6529388" algn="l"/>
                <a:tab pos="6986588" algn="l"/>
                <a:tab pos="7443788" algn="l"/>
                <a:tab pos="7900988" algn="l"/>
                <a:tab pos="8358188" algn="l"/>
                <a:tab pos="8815388" algn="l"/>
              </a:tabLst>
            </a:pPr>
            <a:endParaRPr lang="en-US" sz="2000" dirty="0"/>
          </a:p>
          <a:p>
            <a:pPr marL="15875" indent="0" defTabSz="457200">
              <a:buNone/>
              <a:tabLst>
                <a:tab pos="15875" algn="l"/>
                <a:tab pos="128588" algn="l"/>
                <a:tab pos="585788" algn="l"/>
                <a:tab pos="1042988" algn="l"/>
                <a:tab pos="1500188" algn="l"/>
                <a:tab pos="1957388" algn="l"/>
                <a:tab pos="2414588" algn="l"/>
                <a:tab pos="2871788" algn="l"/>
                <a:tab pos="3328988" algn="l"/>
                <a:tab pos="3786188" algn="l"/>
                <a:tab pos="4243388" algn="l"/>
                <a:tab pos="4700588" algn="l"/>
                <a:tab pos="5157788" algn="l"/>
                <a:tab pos="5614988" algn="l"/>
                <a:tab pos="6072188" algn="l"/>
                <a:tab pos="6529388" algn="l"/>
                <a:tab pos="6986588" algn="l"/>
                <a:tab pos="7443788" algn="l"/>
                <a:tab pos="7900988" algn="l"/>
                <a:tab pos="8358188" algn="l"/>
                <a:tab pos="8815388" algn="l"/>
              </a:tabLst>
            </a:pPr>
            <a:r>
              <a:rPr lang="en-US" sz="2000" dirty="0" smtClean="0"/>
              <a:t>In the Big Bang version the universe changes its appearance over time. The distant universe is younger than the nearby universe …</a:t>
            </a:r>
          </a:p>
          <a:p>
            <a:pPr marL="15875" indent="0" defTabSz="457200">
              <a:buNone/>
              <a:tabLst>
                <a:tab pos="15875" algn="l"/>
                <a:tab pos="128588" algn="l"/>
                <a:tab pos="585788" algn="l"/>
                <a:tab pos="1042988" algn="l"/>
                <a:tab pos="1500188" algn="l"/>
                <a:tab pos="1957388" algn="l"/>
                <a:tab pos="2414588" algn="l"/>
                <a:tab pos="2871788" algn="l"/>
                <a:tab pos="3328988" algn="l"/>
                <a:tab pos="3786188" algn="l"/>
                <a:tab pos="4243388" algn="l"/>
                <a:tab pos="4700588" algn="l"/>
                <a:tab pos="5157788" algn="l"/>
                <a:tab pos="5614988" algn="l"/>
                <a:tab pos="6072188" algn="l"/>
                <a:tab pos="6529388" algn="l"/>
                <a:tab pos="6986588" algn="l"/>
                <a:tab pos="7443788" algn="l"/>
                <a:tab pos="7900988" algn="l"/>
                <a:tab pos="8358188" algn="l"/>
                <a:tab pos="8815388" algn="l"/>
              </a:tabLst>
            </a:pPr>
            <a:endParaRPr lang="en-US" sz="2000" dirty="0"/>
          </a:p>
          <a:p>
            <a:pPr marL="15875" indent="0" defTabSz="457200">
              <a:buNone/>
              <a:tabLst>
                <a:tab pos="15875" algn="l"/>
                <a:tab pos="128588" algn="l"/>
                <a:tab pos="585788" algn="l"/>
                <a:tab pos="1042988" algn="l"/>
                <a:tab pos="1500188" algn="l"/>
                <a:tab pos="1957388" algn="l"/>
                <a:tab pos="2414588" algn="l"/>
                <a:tab pos="2871788" algn="l"/>
                <a:tab pos="3328988" algn="l"/>
                <a:tab pos="3786188" algn="l"/>
                <a:tab pos="4243388" algn="l"/>
                <a:tab pos="4700588" algn="l"/>
                <a:tab pos="5157788" algn="l"/>
                <a:tab pos="5614988" algn="l"/>
                <a:tab pos="6072188" algn="l"/>
                <a:tab pos="6529388" algn="l"/>
                <a:tab pos="6986588" algn="l"/>
                <a:tab pos="7443788" algn="l"/>
                <a:tab pos="7900988" algn="l"/>
                <a:tab pos="8358188" algn="l"/>
                <a:tab pos="8815388" algn="l"/>
              </a:tabLst>
            </a:pPr>
            <a:r>
              <a:rPr lang="en-US" sz="2000" dirty="0" smtClean="0"/>
              <a:t>By the mid-1950s there was good evidence that the universe has evolved. </a:t>
            </a:r>
            <a:r>
              <a:rPr lang="en-US" sz="2000" dirty="0" err="1" smtClean="0"/>
              <a:t>Lemaître’s</a:t>
            </a:r>
            <a:r>
              <a:rPr lang="en-US" sz="2000" dirty="0" smtClean="0"/>
              <a:t> concept slowly  gained ground</a:t>
            </a:r>
          </a:p>
          <a:p>
            <a:pPr marL="15875" indent="0" defTabSz="457200">
              <a:buNone/>
              <a:tabLst>
                <a:tab pos="15875" algn="l"/>
                <a:tab pos="128588" algn="l"/>
                <a:tab pos="585788" algn="l"/>
                <a:tab pos="1042988" algn="l"/>
                <a:tab pos="1500188" algn="l"/>
                <a:tab pos="1957388" algn="l"/>
                <a:tab pos="2414588" algn="l"/>
                <a:tab pos="2871788" algn="l"/>
                <a:tab pos="3328988" algn="l"/>
                <a:tab pos="3786188" algn="l"/>
                <a:tab pos="4243388" algn="l"/>
                <a:tab pos="4700588" algn="l"/>
                <a:tab pos="5157788" algn="l"/>
                <a:tab pos="5614988" algn="l"/>
                <a:tab pos="6072188" algn="l"/>
                <a:tab pos="6529388" algn="l"/>
                <a:tab pos="6986588" algn="l"/>
                <a:tab pos="7443788" algn="l"/>
                <a:tab pos="7900988" algn="l"/>
                <a:tab pos="8358188" algn="l"/>
                <a:tab pos="8815388" algn="l"/>
              </a:tabLst>
            </a:pPr>
            <a:r>
              <a:rPr lang="en-US" sz="2000" dirty="0" smtClean="0"/>
              <a:t>In 1964 there was fundamental breakthrough …</a:t>
            </a:r>
            <a:endParaRPr lang="en-US" sz="2000" dirty="0"/>
          </a:p>
          <a:p>
            <a:pPr marL="15875" indent="0" defTabSz="457200">
              <a:buNone/>
              <a:tabLst>
                <a:tab pos="15875" algn="l"/>
                <a:tab pos="128588" algn="l"/>
                <a:tab pos="585788" algn="l"/>
                <a:tab pos="1042988" algn="l"/>
                <a:tab pos="1500188" algn="l"/>
                <a:tab pos="1957388" algn="l"/>
                <a:tab pos="2414588" algn="l"/>
                <a:tab pos="2871788" algn="l"/>
                <a:tab pos="3328988" algn="l"/>
                <a:tab pos="3786188" algn="l"/>
                <a:tab pos="4243388" algn="l"/>
                <a:tab pos="4700588" algn="l"/>
                <a:tab pos="5157788" algn="l"/>
                <a:tab pos="5614988" algn="l"/>
                <a:tab pos="6072188" algn="l"/>
                <a:tab pos="6529388" algn="l"/>
                <a:tab pos="6986588" algn="l"/>
                <a:tab pos="7443788" algn="l"/>
                <a:tab pos="7900988" algn="l"/>
                <a:tab pos="8358188" algn="l"/>
                <a:tab pos="8815388" algn="l"/>
              </a:tabLst>
            </a:pPr>
            <a:endParaRPr lang="en-US" sz="2000" dirty="0"/>
          </a:p>
        </p:txBody>
      </p:sp>
    </p:spTree>
    <p:extLst>
      <p:ext uri="{BB962C8B-B14F-4D97-AF65-F5344CB8AC3E}">
        <p14:creationId xmlns:p14="http://schemas.microsoft.com/office/powerpoint/2010/main" val="209957058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fld id="{B7CC55C2-8623-594A-A63E-55155230F0D7}" type="slidenum">
              <a:rPr lang="en-US"/>
              <a:pPr/>
              <a:t>27</a:t>
            </a:fld>
            <a:endParaRPr lang="en-US"/>
          </a:p>
        </p:txBody>
      </p:sp>
      <p:pic>
        <p:nvPicPr>
          <p:cNvPr id="38914" name="Picture 2" descr="penzias_wil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971800"/>
            <a:ext cx="4114800" cy="3135313"/>
          </a:xfrm>
          <a:prstGeom prst="rect">
            <a:avLst/>
          </a:prstGeom>
          <a:noFill/>
          <a:extLst>
            <a:ext uri="{909E8E84-426E-40dd-AFC4-6F175D3DCCD1}">
              <a14:hiddenFill xmlns:a14="http://schemas.microsoft.com/office/drawing/2010/main">
                <a:solidFill>
                  <a:srgbClr val="FFFFFF"/>
                </a:solidFill>
              </a14:hiddenFill>
            </a:ext>
          </a:extLst>
        </p:spPr>
      </p:pic>
      <p:pic>
        <p:nvPicPr>
          <p:cNvPr id="38915" name="Picture 3" descr="kauf28_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52400"/>
            <a:ext cx="4419600" cy="2516188"/>
          </a:xfrm>
          <a:prstGeom prst="rect">
            <a:avLst/>
          </a:prstGeom>
          <a:noFill/>
          <a:extLst>
            <a:ext uri="{909E8E84-426E-40dd-AFC4-6F175D3DCCD1}">
              <a14:hiddenFill xmlns:a14="http://schemas.microsoft.com/office/drawing/2010/main">
                <a:solidFill>
                  <a:srgbClr val="FFFFFF"/>
                </a:solidFill>
              </a14:hiddenFill>
            </a:ext>
          </a:extLst>
        </p:spPr>
      </p:pic>
      <p:sp>
        <p:nvSpPr>
          <p:cNvPr id="38916" name="Text Box 4"/>
          <p:cNvSpPr txBox="1">
            <a:spLocks noChangeArrowheads="1"/>
          </p:cNvSpPr>
          <p:nvPr/>
        </p:nvSpPr>
        <p:spPr bwMode="auto">
          <a:xfrm>
            <a:off x="228600" y="304800"/>
            <a:ext cx="4038600" cy="1320800"/>
          </a:xfrm>
          <a:prstGeom prst="rect">
            <a:avLst/>
          </a:prstGeom>
          <a:noFill/>
          <a:ln w="9525">
            <a:solidFill>
              <a:srgbClr val="FFFF00"/>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r>
              <a:rPr lang="en-GB" sz="2000" i="1">
                <a:solidFill>
                  <a:srgbClr val="FFFF00"/>
                </a:solidFill>
              </a:rPr>
              <a:t>The proof in favour of the Big Bang</a:t>
            </a:r>
            <a:endParaRPr lang="en-GB" sz="2000">
              <a:solidFill>
                <a:srgbClr val="FFFF00"/>
              </a:solidFill>
            </a:endParaRPr>
          </a:p>
          <a:p>
            <a:r>
              <a:rPr lang="en-GB" sz="2000">
                <a:solidFill>
                  <a:srgbClr val="FFFF00"/>
                </a:solidFill>
              </a:rPr>
              <a:t>the whole universe is filled with radio waves</a:t>
            </a:r>
            <a:endParaRPr lang="en-GB"/>
          </a:p>
        </p:txBody>
      </p:sp>
      <p:sp>
        <p:nvSpPr>
          <p:cNvPr id="38917" name="Text Box 5"/>
          <p:cNvSpPr txBox="1">
            <a:spLocks noChangeArrowheads="1"/>
          </p:cNvSpPr>
          <p:nvPr/>
        </p:nvSpPr>
        <p:spPr bwMode="auto">
          <a:xfrm>
            <a:off x="5241925" y="6219825"/>
            <a:ext cx="32924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endParaRPr lang="en-US"/>
          </a:p>
        </p:txBody>
      </p:sp>
      <p:sp>
        <p:nvSpPr>
          <p:cNvPr id="38918" name="Text Box 6"/>
          <p:cNvSpPr txBox="1">
            <a:spLocks noChangeArrowheads="1"/>
          </p:cNvSpPr>
          <p:nvPr/>
        </p:nvSpPr>
        <p:spPr bwMode="auto">
          <a:xfrm>
            <a:off x="5334000" y="6096000"/>
            <a:ext cx="2871788"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GB" sz="1600">
                <a:solidFill>
                  <a:srgbClr val="FFFF00"/>
                </a:solidFill>
              </a:rPr>
              <a:t>Arno Penzias and Bob Wilson</a:t>
            </a:r>
          </a:p>
          <a:p>
            <a:pPr algn="ctr"/>
            <a:r>
              <a:rPr lang="en-GB" sz="1600">
                <a:solidFill>
                  <a:srgbClr val="FFFF00"/>
                </a:solidFill>
              </a:rPr>
              <a:t>1978 Nobel Prize Physics</a:t>
            </a:r>
            <a:endParaRPr lang="en-GB" sz="2000">
              <a:solidFill>
                <a:srgbClr val="FFFF00"/>
              </a:solidFill>
              <a:latin typeface="Arial Bold" charset="0"/>
            </a:endParaRPr>
          </a:p>
        </p:txBody>
      </p:sp>
      <p:sp>
        <p:nvSpPr>
          <p:cNvPr id="38919" name="Text Box 7"/>
          <p:cNvSpPr txBox="1">
            <a:spLocks noChangeArrowheads="1"/>
          </p:cNvSpPr>
          <p:nvPr/>
        </p:nvSpPr>
        <p:spPr bwMode="auto">
          <a:xfrm>
            <a:off x="381000" y="3124200"/>
            <a:ext cx="37338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endParaRPr lang="en-US" sz="2000">
              <a:solidFill>
                <a:srgbClr val="FFFF00"/>
              </a:solidFill>
              <a:latin typeface="Arial Bold" charset="0"/>
            </a:endParaRPr>
          </a:p>
        </p:txBody>
      </p:sp>
      <p:sp>
        <p:nvSpPr>
          <p:cNvPr id="38920" name="Text Box 8"/>
          <p:cNvSpPr txBox="1">
            <a:spLocks noChangeArrowheads="1"/>
          </p:cNvSpPr>
          <p:nvPr/>
        </p:nvSpPr>
        <p:spPr bwMode="auto">
          <a:xfrm>
            <a:off x="228600" y="1676400"/>
            <a:ext cx="3962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a:solidFill>
                  <a:srgbClr val="FFFF00"/>
                </a:solidFill>
              </a:rPr>
              <a:t>1964. This strange radio antenna accidentally discovered that the entire sky emits a weak microwave signal</a:t>
            </a:r>
            <a:endParaRPr lang="en-US">
              <a:latin typeface="Times" charset="0"/>
            </a:endParaRPr>
          </a:p>
        </p:txBody>
      </p:sp>
      <p:sp>
        <p:nvSpPr>
          <p:cNvPr id="38921" name="Text Box 9"/>
          <p:cNvSpPr txBox="1">
            <a:spLocks noChangeArrowheads="1"/>
          </p:cNvSpPr>
          <p:nvPr/>
        </p:nvSpPr>
        <p:spPr bwMode="auto">
          <a:xfrm>
            <a:off x="228600" y="3200400"/>
            <a:ext cx="35353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a:solidFill>
                  <a:srgbClr val="FFFF00"/>
                </a:solidFill>
              </a:rPr>
              <a:t>The microwaves are a form of radiant heat at a very low temperature</a:t>
            </a:r>
            <a:endParaRPr lang="en-US">
              <a:latin typeface="Times" charset="0"/>
            </a:endParaRPr>
          </a:p>
        </p:txBody>
      </p:sp>
      <p:sp>
        <p:nvSpPr>
          <p:cNvPr id="38922" name="Text Box 10"/>
          <p:cNvSpPr txBox="1">
            <a:spLocks noChangeArrowheads="1"/>
          </p:cNvSpPr>
          <p:nvPr/>
        </p:nvSpPr>
        <p:spPr bwMode="auto">
          <a:xfrm>
            <a:off x="228600" y="4495800"/>
            <a:ext cx="40767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a:solidFill>
                  <a:srgbClr val="FFFF00"/>
                </a:solidFill>
              </a:rPr>
              <a:t>What had been discovered was heat energy, in the form of microwaves, released by the Hot Big Bang</a:t>
            </a:r>
            <a:endParaRPr lang="en-US" sz="2000">
              <a:solidFill>
                <a:srgbClr val="FFFF00"/>
              </a:solidFill>
              <a:latin typeface="Arial Bold"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0" grpId="0"/>
      <p:bldP spid="38921" grpId="0"/>
      <p:bldP spid="389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5" name="Text Box 5"/>
          <p:cNvSpPr txBox="1">
            <a:spLocks noChangeArrowheads="1"/>
          </p:cNvSpPr>
          <p:nvPr/>
        </p:nvSpPr>
        <p:spPr bwMode="auto">
          <a:xfrm>
            <a:off x="457199" y="5018532"/>
            <a:ext cx="8229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42900" indent="-342900">
              <a:buFont typeface="Wingdings" charset="2"/>
              <a:buChar char="²"/>
            </a:pPr>
            <a:r>
              <a:rPr lang="en-GB" sz="2400" dirty="0" smtClean="0">
                <a:solidFill>
                  <a:srgbClr val="FFFF00"/>
                </a:solidFill>
              </a:rPr>
              <a:t>1964-65 An accidental discovery – the universe is filled with microwaves</a:t>
            </a:r>
          </a:p>
          <a:p>
            <a:pPr marL="342900" indent="-342900">
              <a:buFont typeface="Wingdings" charset="2"/>
              <a:buChar char="²"/>
            </a:pPr>
            <a:r>
              <a:rPr lang="en-GB" sz="2400" dirty="0" smtClean="0">
                <a:solidFill>
                  <a:srgbClr val="FFFF00"/>
                </a:solidFill>
              </a:rPr>
              <a:t>2013 European Space Agency Planck Mission: the most precise all-sky map of the oldest light in the universe</a:t>
            </a:r>
            <a:endParaRPr lang="en-GB" sz="2400" dirty="0">
              <a:solidFill>
                <a:srgbClr val="FFFF00"/>
              </a:solidFill>
              <a:latin typeface="Arial Bold" charset="0"/>
            </a:endParaRPr>
          </a:p>
        </p:txBody>
      </p:sp>
      <p:pic>
        <p:nvPicPr>
          <p:cNvPr id="2" name="Picture 1" descr="Planck_and_the_Cosmic_microwave_background_node_full_im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640" y="827381"/>
            <a:ext cx="6287914" cy="3903537"/>
          </a:xfrm>
          <a:prstGeom prst="rect">
            <a:avLst/>
          </a:prstGeom>
        </p:spPr>
      </p:pic>
      <p:sp>
        <p:nvSpPr>
          <p:cNvPr id="3" name="TextBox 2"/>
          <p:cNvSpPr txBox="1"/>
          <p:nvPr/>
        </p:nvSpPr>
        <p:spPr>
          <a:xfrm>
            <a:off x="866421" y="20767"/>
            <a:ext cx="8026059" cy="646331"/>
          </a:xfrm>
          <a:prstGeom prst="rect">
            <a:avLst/>
          </a:prstGeom>
          <a:noFill/>
        </p:spPr>
        <p:txBody>
          <a:bodyPr wrap="square" rtlCol="0">
            <a:spAutoFit/>
          </a:bodyPr>
          <a:lstStyle/>
          <a:p>
            <a:r>
              <a:rPr lang="en-US" sz="3600" dirty="0" smtClean="0">
                <a:solidFill>
                  <a:srgbClr val="FF0000"/>
                </a:solidFill>
              </a:rPr>
              <a:t>The Cosmic </a:t>
            </a:r>
            <a:r>
              <a:rPr lang="en-US" sz="3600" dirty="0">
                <a:solidFill>
                  <a:srgbClr val="FF0000"/>
                </a:solidFill>
              </a:rPr>
              <a:t>M</a:t>
            </a:r>
            <a:r>
              <a:rPr lang="en-US" sz="3600" dirty="0" smtClean="0">
                <a:solidFill>
                  <a:srgbClr val="FF0000"/>
                </a:solidFill>
              </a:rPr>
              <a:t>icrowave </a:t>
            </a:r>
            <a:r>
              <a:rPr lang="en-US" sz="3600" dirty="0">
                <a:solidFill>
                  <a:srgbClr val="FF0000"/>
                </a:solidFill>
              </a:rPr>
              <a:t>B</a:t>
            </a:r>
            <a:r>
              <a:rPr lang="en-US" sz="3600" dirty="0" smtClean="0">
                <a:solidFill>
                  <a:srgbClr val="FF0000"/>
                </a:solidFill>
              </a:rPr>
              <a:t>ackground</a:t>
            </a:r>
            <a:endParaRPr lang="en-US" sz="3600" dirty="0"/>
          </a:p>
        </p:txBody>
      </p:sp>
    </p:spTree>
    <p:extLst>
      <p:ext uri="{BB962C8B-B14F-4D97-AF65-F5344CB8AC3E}">
        <p14:creationId xmlns:p14="http://schemas.microsoft.com/office/powerpoint/2010/main" val="212074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fld id="{A243C804-B7F1-6742-840E-647CA4A6D678}" type="slidenum">
              <a:rPr lang="en-US"/>
              <a:pPr/>
              <a:t>29</a:t>
            </a:fld>
            <a:endParaRPr lang="en-US"/>
          </a:p>
        </p:txBody>
      </p:sp>
      <p:sp>
        <p:nvSpPr>
          <p:cNvPr id="3074" name="Rectangle 2"/>
          <p:cNvSpPr>
            <a:spLocks noGrp="1" noChangeArrowheads="1"/>
          </p:cNvSpPr>
          <p:nvPr>
            <p:ph type="title"/>
          </p:nvPr>
        </p:nvSpPr>
        <p:spPr>
          <a:xfrm>
            <a:off x="457200" y="274638"/>
            <a:ext cx="8226425" cy="1139825"/>
          </a:xfrm>
          <a:ln/>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E65"/>
                </a:solidFill>
              </a:rPr>
              <a:t>Dark Matter &amp; Dark Energy</a:t>
            </a:r>
            <a:endParaRPr lang="en-US"/>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2103438"/>
            <a:ext cx="1808163" cy="1828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5" y="4087813"/>
            <a:ext cx="2687638" cy="1581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7" name="Rectangle 5"/>
          <p:cNvSpPr>
            <a:spLocks noGrp="1" noChangeArrowheads="1"/>
          </p:cNvSpPr>
          <p:nvPr>
            <p:ph type="body" idx="1"/>
          </p:nvPr>
        </p:nvSpPr>
        <p:spPr>
          <a:xfrm>
            <a:off x="3200400" y="2103438"/>
            <a:ext cx="5484813" cy="4141787"/>
          </a:xfrm>
          <a:ln/>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60325" indent="15875" defTabSz="457200">
              <a:tabLst>
                <a:tab pos="60325" algn="l"/>
                <a:tab pos="173038" algn="l"/>
                <a:tab pos="630238" algn="l"/>
                <a:tab pos="1087438" algn="l"/>
                <a:tab pos="1544638" algn="l"/>
                <a:tab pos="2001838" algn="l"/>
                <a:tab pos="2459038" algn="l"/>
                <a:tab pos="2916238" algn="l"/>
                <a:tab pos="3373438" algn="l"/>
                <a:tab pos="3830638" algn="l"/>
                <a:tab pos="4287838" algn="l"/>
                <a:tab pos="4745038" algn="l"/>
                <a:tab pos="5202238" algn="l"/>
                <a:tab pos="5659438" algn="l"/>
                <a:tab pos="6116638" algn="l"/>
                <a:tab pos="6573838" algn="l"/>
                <a:tab pos="7031038" algn="l"/>
                <a:tab pos="7488238" algn="l"/>
                <a:tab pos="7945438" algn="l"/>
                <a:tab pos="8402638" algn="l"/>
                <a:tab pos="8859838" algn="l"/>
              </a:tabLst>
            </a:pPr>
            <a:r>
              <a:rPr lang="en-US" sz="1800"/>
              <a:t>Over the past 35 years or so, cosmologists</a:t>
            </a:r>
            <a:r>
              <a:rPr lang="ja-JP" altLang="en-US" sz="1800"/>
              <a:t>’</a:t>
            </a:r>
            <a:r>
              <a:rPr lang="en-US" sz="1800"/>
              <a:t> and physicists' understanding of the universe has been turned on its head. </a:t>
            </a:r>
          </a:p>
          <a:p>
            <a:pPr marL="60325" indent="15875" defTabSz="457200">
              <a:tabLst>
                <a:tab pos="60325" algn="l"/>
                <a:tab pos="173038" algn="l"/>
                <a:tab pos="630238" algn="l"/>
                <a:tab pos="1087438" algn="l"/>
                <a:tab pos="1544638" algn="l"/>
                <a:tab pos="2001838" algn="l"/>
                <a:tab pos="2459038" algn="l"/>
                <a:tab pos="2916238" algn="l"/>
                <a:tab pos="3373438" algn="l"/>
                <a:tab pos="3830638" algn="l"/>
                <a:tab pos="4287838" algn="l"/>
                <a:tab pos="4745038" algn="l"/>
                <a:tab pos="5202238" algn="l"/>
                <a:tab pos="5659438" algn="l"/>
                <a:tab pos="6116638" algn="l"/>
                <a:tab pos="6573838" algn="l"/>
                <a:tab pos="7031038" algn="l"/>
                <a:tab pos="7488238" algn="l"/>
                <a:tab pos="7945438" algn="l"/>
                <a:tab pos="8402638" algn="l"/>
                <a:tab pos="8859838" algn="l"/>
              </a:tabLst>
            </a:pPr>
            <a:r>
              <a:rPr lang="en-US" sz="1800"/>
              <a:t>It is now generally accepted in the scientific community that </a:t>
            </a:r>
            <a:r>
              <a:rPr lang="ja-JP" altLang="en-US" sz="1800"/>
              <a:t>‘</a:t>
            </a:r>
            <a:r>
              <a:rPr lang="en-US" sz="1800"/>
              <a:t>normal matter</a:t>
            </a:r>
            <a:r>
              <a:rPr lang="ja-JP" altLang="en-US" sz="1800"/>
              <a:t>’</a:t>
            </a:r>
            <a:r>
              <a:rPr lang="en-US" sz="1800"/>
              <a:t> — the matter that we experience in our everyday lives, and that scientists have been studying since the time of the ancient Greeks — comprises only about 4% of the matter in the universe.  </a:t>
            </a:r>
          </a:p>
          <a:p>
            <a:pPr marL="60325" indent="15875" defTabSz="457200">
              <a:tabLst>
                <a:tab pos="60325" algn="l"/>
                <a:tab pos="173038" algn="l"/>
                <a:tab pos="630238" algn="l"/>
                <a:tab pos="1087438" algn="l"/>
                <a:tab pos="1544638" algn="l"/>
                <a:tab pos="2001838" algn="l"/>
                <a:tab pos="2459038" algn="l"/>
                <a:tab pos="2916238" algn="l"/>
                <a:tab pos="3373438" algn="l"/>
                <a:tab pos="3830638" algn="l"/>
                <a:tab pos="4287838" algn="l"/>
                <a:tab pos="4745038" algn="l"/>
                <a:tab pos="5202238" algn="l"/>
                <a:tab pos="5659438" algn="l"/>
                <a:tab pos="6116638" algn="l"/>
                <a:tab pos="6573838" algn="l"/>
                <a:tab pos="7031038" algn="l"/>
                <a:tab pos="7488238" algn="l"/>
                <a:tab pos="7945438" algn="l"/>
                <a:tab pos="8402638" algn="l"/>
                <a:tab pos="8859838" algn="l"/>
              </a:tabLst>
            </a:pPr>
            <a:r>
              <a:rPr lang="en-US" sz="2000"/>
              <a:t>So, what is the other 96%?</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0DA2F6E-B1A9-774D-8C17-164368790B3F}" type="slidenum">
              <a:rPr lang="en-US"/>
              <a:pPr/>
              <a:t>3</a:t>
            </a:fld>
            <a:endParaRPr lang="en-US"/>
          </a:p>
        </p:txBody>
      </p:sp>
      <p:sp>
        <p:nvSpPr>
          <p:cNvPr id="6146" name="Rectangle 2"/>
          <p:cNvSpPr>
            <a:spLocks noGrp="1" noChangeArrowheads="1"/>
          </p:cNvSpPr>
          <p:nvPr>
            <p:ph type="title"/>
          </p:nvPr>
        </p:nvSpPr>
        <p:spPr>
          <a:xfrm>
            <a:off x="457200" y="274638"/>
            <a:ext cx="8226425" cy="1139825"/>
          </a:xfrm>
          <a:ln/>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E65"/>
                </a:solidFill>
              </a:rPr>
              <a:t>Goals of the Talk</a:t>
            </a:r>
            <a:endParaRPr lang="en-US"/>
          </a:p>
        </p:txBody>
      </p:sp>
      <p:sp>
        <p:nvSpPr>
          <p:cNvPr id="6147" name="Rectangle 3"/>
          <p:cNvSpPr>
            <a:spLocks noGrp="1" noChangeArrowheads="1"/>
          </p:cNvSpPr>
          <p:nvPr>
            <p:ph type="body" idx="1"/>
          </p:nvPr>
        </p:nvSpPr>
        <p:spPr>
          <a:xfrm>
            <a:off x="457200" y="2103438"/>
            <a:ext cx="8458200" cy="4141787"/>
          </a:xfrm>
          <a:ln/>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635000" indent="-336550" defTabSz="457200">
              <a:buFont typeface="Times New Roman" charset="0"/>
              <a:buChar char="»"/>
              <a:tabLst>
                <a:tab pos="635000" algn="l"/>
                <a:tab pos="747713" algn="l"/>
                <a:tab pos="1204913" algn="l"/>
                <a:tab pos="1662113" algn="l"/>
                <a:tab pos="2119313" algn="l"/>
                <a:tab pos="2576513" algn="l"/>
                <a:tab pos="3033713" algn="l"/>
                <a:tab pos="3490913" algn="l"/>
                <a:tab pos="3948113" algn="l"/>
                <a:tab pos="4405313" algn="l"/>
                <a:tab pos="4862513" algn="l"/>
                <a:tab pos="5319713" algn="l"/>
                <a:tab pos="5776913" algn="l"/>
                <a:tab pos="6234113" algn="l"/>
                <a:tab pos="6691313" algn="l"/>
                <a:tab pos="7148513" algn="l"/>
                <a:tab pos="7605713" algn="l"/>
                <a:tab pos="8062913" algn="l"/>
                <a:tab pos="8520113" algn="l"/>
                <a:tab pos="8977313" algn="l"/>
                <a:tab pos="9434513" algn="l"/>
              </a:tabLst>
            </a:pPr>
            <a:r>
              <a:rPr lang="en-US" sz="2800" dirty="0"/>
              <a:t>To describe </a:t>
            </a:r>
            <a:r>
              <a:rPr lang="en-US" sz="2800" dirty="0" smtClean="0"/>
              <a:t>the discovery of the extragalactic universe, 1912 - 1933</a:t>
            </a:r>
            <a:endParaRPr lang="en-US" sz="2800" dirty="0"/>
          </a:p>
          <a:p>
            <a:pPr marL="635000" indent="-336550" defTabSz="457200">
              <a:buFont typeface="Times New Roman" charset="0"/>
              <a:buChar char="»"/>
              <a:tabLst>
                <a:tab pos="635000" algn="l"/>
                <a:tab pos="747713" algn="l"/>
                <a:tab pos="1204913" algn="l"/>
                <a:tab pos="1662113" algn="l"/>
                <a:tab pos="2119313" algn="l"/>
                <a:tab pos="2576513" algn="l"/>
                <a:tab pos="3033713" algn="l"/>
                <a:tab pos="3490913" algn="l"/>
                <a:tab pos="3948113" algn="l"/>
                <a:tab pos="4405313" algn="l"/>
                <a:tab pos="4862513" algn="l"/>
                <a:tab pos="5319713" algn="l"/>
                <a:tab pos="5776913" algn="l"/>
                <a:tab pos="6234113" algn="l"/>
                <a:tab pos="6691313" algn="l"/>
                <a:tab pos="7148513" algn="l"/>
                <a:tab pos="7605713" algn="l"/>
                <a:tab pos="8062913" algn="l"/>
                <a:tab pos="8520113" algn="l"/>
                <a:tab pos="8977313" algn="l"/>
                <a:tab pos="9434513" algn="l"/>
              </a:tabLst>
            </a:pPr>
            <a:r>
              <a:rPr lang="en-US" sz="2800" dirty="0"/>
              <a:t>To describe what </a:t>
            </a:r>
            <a:r>
              <a:rPr lang="en-US" sz="2800" dirty="0" err="1" smtClean="0"/>
              <a:t>Abbé</a:t>
            </a:r>
            <a:r>
              <a:rPr lang="en-US" sz="2800" dirty="0" smtClean="0"/>
              <a:t> Georges </a:t>
            </a:r>
            <a:r>
              <a:rPr lang="en-US" sz="2800" dirty="0" err="1"/>
              <a:t>Lema</a:t>
            </a:r>
            <a:r>
              <a:rPr lang="en-US" altLang="ja-JP" sz="2800" dirty="0" err="1"/>
              <a:t>ître</a:t>
            </a:r>
            <a:r>
              <a:rPr lang="en-US" sz="2800" dirty="0"/>
              <a:t> proposed 85 years ago to explain these </a:t>
            </a:r>
            <a:r>
              <a:rPr lang="en-US" sz="2800" dirty="0" smtClean="0"/>
              <a:t>observations</a:t>
            </a:r>
            <a:endParaRPr lang="en-US" sz="2800" dirty="0"/>
          </a:p>
          <a:p>
            <a:pPr marL="635000" indent="-336550" defTabSz="457200">
              <a:buFont typeface="Times New Roman" charset="0"/>
              <a:buChar char="»"/>
              <a:tabLst>
                <a:tab pos="635000" algn="l"/>
                <a:tab pos="747713" algn="l"/>
                <a:tab pos="1204913" algn="l"/>
                <a:tab pos="1662113" algn="l"/>
                <a:tab pos="2119313" algn="l"/>
                <a:tab pos="2576513" algn="l"/>
                <a:tab pos="3033713" algn="l"/>
                <a:tab pos="3490913" algn="l"/>
                <a:tab pos="3948113" algn="l"/>
                <a:tab pos="4405313" algn="l"/>
                <a:tab pos="4862513" algn="l"/>
                <a:tab pos="5319713" algn="l"/>
                <a:tab pos="5776913" algn="l"/>
                <a:tab pos="6234113" algn="l"/>
                <a:tab pos="6691313" algn="l"/>
                <a:tab pos="7148513" algn="l"/>
                <a:tab pos="7605713" algn="l"/>
                <a:tab pos="8062913" algn="l"/>
                <a:tab pos="8520113" algn="l"/>
                <a:tab pos="8977313" algn="l"/>
                <a:tab pos="9434513" algn="l"/>
              </a:tabLst>
            </a:pPr>
            <a:r>
              <a:rPr lang="en-US" sz="2800" dirty="0"/>
              <a:t>To show how </a:t>
            </a:r>
            <a:r>
              <a:rPr lang="en-US" sz="2800" dirty="0" smtClean="0"/>
              <a:t>his abominable proposal became mainstream 1965 - 2015</a:t>
            </a:r>
            <a:endParaRPr lang="en-US" sz="28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A6D436D2-2A54-0D4C-AE90-DC582FDC5CC1}" type="slidenum">
              <a:rPr lang="en-US"/>
              <a:pPr/>
              <a:t>30</a:t>
            </a:fld>
            <a:endParaRPr lang="en-US"/>
          </a:p>
        </p:txBody>
      </p:sp>
      <p:pic>
        <p:nvPicPr>
          <p:cNvPr id="53250" name="Picture 1026"/>
          <p:cNvPicPr>
            <a:picLocks noChangeAspect="1" noChangeArrowheads="1"/>
          </p:cNvPicPr>
          <p:nvPr/>
        </p:nvPicPr>
        <p:blipFill>
          <a:blip r:embed="rId3">
            <a:alphaModFix amt="38000"/>
            <a:extLst>
              <a:ext uri="{28A0092B-C50C-407E-A947-70E740481C1C}">
                <a14:useLocalDpi xmlns:a14="http://schemas.microsoft.com/office/drawing/2010/main" val="0"/>
              </a:ext>
            </a:extLst>
          </a:blip>
          <a:srcRect/>
          <a:stretch>
            <a:fillRect/>
          </a:stretch>
        </p:blipFill>
        <p:spPr bwMode="auto">
          <a:xfrm>
            <a:off x="-152400" y="-304800"/>
            <a:ext cx="9601200" cy="715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99592" y="476672"/>
            <a:ext cx="7992888" cy="646331"/>
          </a:xfrm>
          <a:prstGeom prst="rect">
            <a:avLst/>
          </a:prstGeom>
          <a:noFill/>
        </p:spPr>
        <p:txBody>
          <a:bodyPr wrap="square" rtlCol="0">
            <a:spAutoFit/>
          </a:bodyPr>
          <a:lstStyle/>
          <a:p>
            <a:r>
              <a:rPr lang="en-US" sz="3600">
                <a:solidFill>
                  <a:srgbClr val="0000FF"/>
                </a:solidFill>
              </a:rPr>
              <a:t>Learn more by reading this book</a:t>
            </a:r>
          </a:p>
        </p:txBody>
      </p:sp>
      <p:pic>
        <p:nvPicPr>
          <p:cNvPr id="4" name="Picture 3" descr="image001.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1556792"/>
            <a:ext cx="2501019" cy="3798423"/>
          </a:xfrm>
          <a:prstGeom prst="rect">
            <a:avLst/>
          </a:prstGeom>
        </p:spPr>
      </p:pic>
      <p:pic>
        <p:nvPicPr>
          <p:cNvPr id="5" name="Picture 4" descr="VisitorBookELTE29101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1628800"/>
            <a:ext cx="2926104" cy="3672408"/>
          </a:xfrm>
          <a:prstGeom prst="rect">
            <a:avLst/>
          </a:prstGeom>
        </p:spPr>
      </p:pic>
      <p:pic>
        <p:nvPicPr>
          <p:cNvPr id="6" name="Picture 5" descr="image002.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5696" y="5589240"/>
            <a:ext cx="1295400" cy="361950"/>
          </a:xfrm>
          <a:prstGeom prst="rect">
            <a:avLst/>
          </a:prstGeom>
        </p:spPr>
      </p:pic>
    </p:spTree>
    <p:extLst>
      <p:ext uri="{BB962C8B-B14F-4D97-AF65-F5344CB8AC3E}">
        <p14:creationId xmlns:p14="http://schemas.microsoft.com/office/powerpoint/2010/main" val="325804239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p:txBody>
          <a:bodyPr/>
          <a:lstStyle/>
          <a:p>
            <a:fld id="{EA979992-E5F3-7A4D-81C8-9744325448F4}" type="slidenum">
              <a:rPr lang="en-US"/>
              <a:pPr/>
              <a:t>31</a:t>
            </a:fld>
            <a:endParaRPr lang="en-US"/>
          </a:p>
        </p:txBody>
      </p:sp>
      <p:pic>
        <p:nvPicPr>
          <p:cNvPr id="28674" name="Picture 2" descr="MilkyWayArt"/>
          <p:cNvPicPr>
            <a:picLocks noChangeAspect="1" noChangeArrowheads="1"/>
          </p:cNvPicPr>
          <p:nvPr/>
        </p:nvPicPr>
        <p:blipFill>
          <a:blip r:embed="rId3">
            <a:extLst>
              <a:ext uri="{28A0092B-C50C-407E-A947-70E740481C1C}">
                <a14:useLocalDpi xmlns:a14="http://schemas.microsoft.com/office/drawing/2010/main" val="0"/>
              </a:ext>
            </a:extLst>
          </a:blip>
          <a:srcRect t="6665" b="14182"/>
          <a:stretch>
            <a:fillRect/>
          </a:stretch>
        </p:blipFill>
        <p:spPr bwMode="auto">
          <a:xfrm>
            <a:off x="533400" y="147638"/>
            <a:ext cx="6781800" cy="6710362"/>
          </a:xfrm>
          <a:prstGeom prst="rect">
            <a:avLst/>
          </a:prstGeom>
          <a:noFill/>
          <a:extLst>
            <a:ext uri="{909E8E84-426E-40dd-AFC4-6F175D3DCCD1}">
              <a14:hiddenFill xmlns:a14="http://schemas.microsoft.com/office/drawing/2010/main">
                <a:solidFill>
                  <a:srgbClr val="FFFFFF"/>
                </a:solidFill>
              </a14:hiddenFill>
            </a:ext>
          </a:extLst>
        </p:spPr>
      </p:pic>
      <p:sp>
        <p:nvSpPr>
          <p:cNvPr id="28675" name="Oval 3"/>
          <p:cNvSpPr>
            <a:spLocks noChangeArrowheads="1"/>
          </p:cNvSpPr>
          <p:nvPr/>
        </p:nvSpPr>
        <p:spPr bwMode="auto">
          <a:xfrm>
            <a:off x="3810000" y="4648200"/>
            <a:ext cx="76200" cy="76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76" name="Line 4"/>
          <p:cNvSpPr>
            <a:spLocks noChangeShapeType="1"/>
          </p:cNvSpPr>
          <p:nvPr/>
        </p:nvSpPr>
        <p:spPr bwMode="auto">
          <a:xfrm flipV="1">
            <a:off x="3429000" y="4800600"/>
            <a:ext cx="304800" cy="38100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77" name="Text Box 5"/>
          <p:cNvSpPr txBox="1">
            <a:spLocks noChangeArrowheads="1"/>
          </p:cNvSpPr>
          <p:nvPr/>
        </p:nvSpPr>
        <p:spPr bwMode="auto">
          <a:xfrm>
            <a:off x="2590800" y="5326063"/>
            <a:ext cx="1504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800">
                <a:solidFill>
                  <a:srgbClr val="FFFF00"/>
                </a:solidFill>
              </a:rPr>
              <a:t>Solar system</a:t>
            </a:r>
            <a:endParaRPr lang="en-GB" sz="1800">
              <a:latin typeface="Times" charset="0"/>
            </a:endParaRPr>
          </a:p>
        </p:txBody>
      </p:sp>
      <p:pic>
        <p:nvPicPr>
          <p:cNvPr id="28678" name="Picture 6" descr="mw_hal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787900"/>
            <a:ext cx="2209800" cy="2070100"/>
          </a:xfrm>
          <a:prstGeom prst="rect">
            <a:avLst/>
          </a:prstGeom>
          <a:noFill/>
          <a:extLst>
            <a:ext uri="{909E8E84-426E-40dd-AFC4-6F175D3DCCD1}">
              <a14:hiddenFill xmlns:a14="http://schemas.microsoft.com/office/drawing/2010/main">
                <a:solidFill>
                  <a:srgbClr val="FFFFFF"/>
                </a:solidFill>
              </a14:hiddenFill>
            </a:ext>
          </a:extLst>
        </p:spPr>
      </p:pic>
      <p:sp>
        <p:nvSpPr>
          <p:cNvPr id="28679" name="Text Box 7"/>
          <p:cNvSpPr txBox="1">
            <a:spLocks noChangeArrowheads="1"/>
          </p:cNvSpPr>
          <p:nvPr/>
        </p:nvSpPr>
        <p:spPr bwMode="auto">
          <a:xfrm>
            <a:off x="7467600" y="3724275"/>
            <a:ext cx="14827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sz="2000">
                <a:solidFill>
                  <a:schemeClr val="bg1"/>
                </a:solidFill>
              </a:rPr>
              <a:t>Dark matter halo</a:t>
            </a:r>
            <a:endParaRPr lang="en-GB" sz="2000">
              <a:solidFill>
                <a:schemeClr val="bg1"/>
              </a:solidFill>
              <a:latin typeface="Optima" charset="0"/>
            </a:endParaRPr>
          </a:p>
        </p:txBody>
      </p:sp>
      <p:sp>
        <p:nvSpPr>
          <p:cNvPr id="28680" name="Line 8"/>
          <p:cNvSpPr>
            <a:spLocks noChangeShapeType="1"/>
          </p:cNvSpPr>
          <p:nvPr/>
        </p:nvSpPr>
        <p:spPr bwMode="auto">
          <a:xfrm flipH="1">
            <a:off x="8077200" y="4572000"/>
            <a:ext cx="228600" cy="68580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81" name="Text Box 9"/>
          <p:cNvSpPr txBox="1">
            <a:spLocks noChangeArrowheads="1"/>
          </p:cNvSpPr>
          <p:nvPr/>
        </p:nvSpPr>
        <p:spPr bwMode="auto">
          <a:xfrm>
            <a:off x="5105400" y="6162675"/>
            <a:ext cx="224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2000">
                <a:solidFill>
                  <a:schemeClr val="bg1"/>
                </a:solidFill>
              </a:rPr>
              <a:t>Disc of the Galaxy</a:t>
            </a:r>
            <a:endParaRPr lang="en-GB" sz="2000">
              <a:solidFill>
                <a:schemeClr val="bg1"/>
              </a:solidFill>
              <a:latin typeface="Optima" charset="0"/>
            </a:endParaRPr>
          </a:p>
        </p:txBody>
      </p:sp>
      <p:sp>
        <p:nvSpPr>
          <p:cNvPr id="28682" name="Line 10"/>
          <p:cNvSpPr>
            <a:spLocks noChangeShapeType="1"/>
          </p:cNvSpPr>
          <p:nvPr/>
        </p:nvSpPr>
        <p:spPr bwMode="auto">
          <a:xfrm flipV="1">
            <a:off x="7391400" y="5943600"/>
            <a:ext cx="381000" cy="38100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83" name="Text Box 11"/>
          <p:cNvSpPr txBox="1">
            <a:spLocks noChangeArrowheads="1"/>
          </p:cNvSpPr>
          <p:nvPr/>
        </p:nvSpPr>
        <p:spPr bwMode="auto">
          <a:xfrm>
            <a:off x="2971800" y="219075"/>
            <a:ext cx="2330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2000">
                <a:solidFill>
                  <a:schemeClr val="bg1"/>
                </a:solidFill>
              </a:rPr>
              <a:t>100,000 light years</a:t>
            </a:r>
            <a:endParaRPr lang="en-GB" sz="2000">
              <a:solidFill>
                <a:schemeClr val="bg1"/>
              </a:solidFill>
              <a:latin typeface="Optima" charset="0"/>
            </a:endParaRPr>
          </a:p>
        </p:txBody>
      </p:sp>
      <p:sp>
        <p:nvSpPr>
          <p:cNvPr id="28684" name="Line 12"/>
          <p:cNvSpPr>
            <a:spLocks noChangeShapeType="1"/>
          </p:cNvSpPr>
          <p:nvPr/>
        </p:nvSpPr>
        <p:spPr bwMode="auto">
          <a:xfrm flipH="1">
            <a:off x="914400" y="457200"/>
            <a:ext cx="19812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85" name="Line 13"/>
          <p:cNvSpPr>
            <a:spLocks noChangeShapeType="1"/>
          </p:cNvSpPr>
          <p:nvPr/>
        </p:nvSpPr>
        <p:spPr bwMode="auto">
          <a:xfrm>
            <a:off x="5257800" y="457200"/>
            <a:ext cx="17526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83"/>
                                        </p:tgtEl>
                                        <p:attrNameLst>
                                          <p:attrName>style.visibility</p:attrName>
                                        </p:attrNameLst>
                                      </p:cBhvr>
                                      <p:to>
                                        <p:strVal val="visible"/>
                                      </p:to>
                                    </p:set>
                                    <p:animEffect transition="in" filter="fade">
                                      <p:cBhvr>
                                        <p:cTn id="7" dur="1000"/>
                                        <p:tgtEl>
                                          <p:spTgt spid="286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684"/>
                                        </p:tgtEl>
                                        <p:attrNameLst>
                                          <p:attrName>style.visibility</p:attrName>
                                        </p:attrNameLst>
                                      </p:cBhvr>
                                      <p:to>
                                        <p:strVal val="visible"/>
                                      </p:to>
                                    </p:set>
                                    <p:animEffect transition="in" filter="fade">
                                      <p:cBhvr>
                                        <p:cTn id="10" dur="1000"/>
                                        <p:tgtEl>
                                          <p:spTgt spid="2868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685"/>
                                        </p:tgtEl>
                                        <p:attrNameLst>
                                          <p:attrName>style.visibility</p:attrName>
                                        </p:attrNameLst>
                                      </p:cBhvr>
                                      <p:to>
                                        <p:strVal val="visible"/>
                                      </p:to>
                                    </p:set>
                                    <p:animEffect transition="in" filter="fade">
                                      <p:cBhvr>
                                        <p:cTn id="13" dur="1000"/>
                                        <p:tgtEl>
                                          <p:spTgt spid="2868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8675"/>
                                        </p:tgtEl>
                                        <p:attrNameLst>
                                          <p:attrName>style.visibility</p:attrName>
                                        </p:attrNameLst>
                                      </p:cBhvr>
                                      <p:to>
                                        <p:strVal val="visible"/>
                                      </p:to>
                                    </p:set>
                                    <p:animEffect transition="in" filter="fade">
                                      <p:cBhvr>
                                        <p:cTn id="18" dur="1000"/>
                                        <p:tgtEl>
                                          <p:spTgt spid="2867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676"/>
                                        </p:tgtEl>
                                        <p:attrNameLst>
                                          <p:attrName>style.visibility</p:attrName>
                                        </p:attrNameLst>
                                      </p:cBhvr>
                                      <p:to>
                                        <p:strVal val="visible"/>
                                      </p:to>
                                    </p:set>
                                    <p:animEffect transition="in" filter="fade">
                                      <p:cBhvr>
                                        <p:cTn id="21" dur="1000"/>
                                        <p:tgtEl>
                                          <p:spTgt spid="2867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677"/>
                                        </p:tgtEl>
                                        <p:attrNameLst>
                                          <p:attrName>style.visibility</p:attrName>
                                        </p:attrNameLst>
                                      </p:cBhvr>
                                      <p:to>
                                        <p:strVal val="visible"/>
                                      </p:to>
                                    </p:set>
                                    <p:animEffect transition="in" filter="fade">
                                      <p:cBhvr>
                                        <p:cTn id="24" dur="1000"/>
                                        <p:tgtEl>
                                          <p:spTgt spid="2867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28678"/>
                                        </p:tgtEl>
                                        <p:attrNameLst>
                                          <p:attrName>style.visibility</p:attrName>
                                        </p:attrNameLst>
                                      </p:cBhvr>
                                      <p:to>
                                        <p:strVal val="visible"/>
                                      </p:to>
                                    </p:set>
                                    <p:animEffect transition="in" filter="fade">
                                      <p:cBhvr>
                                        <p:cTn id="29" dur="1000"/>
                                        <p:tgtEl>
                                          <p:spTgt spid="2867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679"/>
                                        </p:tgtEl>
                                        <p:attrNameLst>
                                          <p:attrName>style.visibility</p:attrName>
                                        </p:attrNameLst>
                                      </p:cBhvr>
                                      <p:to>
                                        <p:strVal val="visible"/>
                                      </p:to>
                                    </p:set>
                                    <p:animEffect transition="in" filter="fade">
                                      <p:cBhvr>
                                        <p:cTn id="32" dur="1000"/>
                                        <p:tgtEl>
                                          <p:spTgt spid="2867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680"/>
                                        </p:tgtEl>
                                        <p:attrNameLst>
                                          <p:attrName>style.visibility</p:attrName>
                                        </p:attrNameLst>
                                      </p:cBhvr>
                                      <p:to>
                                        <p:strVal val="visible"/>
                                      </p:to>
                                    </p:set>
                                    <p:animEffect transition="in" filter="fade">
                                      <p:cBhvr>
                                        <p:cTn id="35" dur="1000"/>
                                        <p:tgtEl>
                                          <p:spTgt spid="2868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681"/>
                                        </p:tgtEl>
                                        <p:attrNameLst>
                                          <p:attrName>style.visibility</p:attrName>
                                        </p:attrNameLst>
                                      </p:cBhvr>
                                      <p:to>
                                        <p:strVal val="visible"/>
                                      </p:to>
                                    </p:set>
                                    <p:animEffect transition="in" filter="fade">
                                      <p:cBhvr>
                                        <p:cTn id="38" dur="1000"/>
                                        <p:tgtEl>
                                          <p:spTgt spid="2868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8682"/>
                                        </p:tgtEl>
                                        <p:attrNameLst>
                                          <p:attrName>style.visibility</p:attrName>
                                        </p:attrNameLst>
                                      </p:cBhvr>
                                      <p:to>
                                        <p:strVal val="visible"/>
                                      </p:to>
                                    </p:set>
                                    <p:animEffect transition="in" filter="fade">
                                      <p:cBhvr>
                                        <p:cTn id="41" dur="1000"/>
                                        <p:tgtEl>
                                          <p:spTgt spid="28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P spid="28676" grpId="0" animBg="1"/>
      <p:bldP spid="28677" grpId="0"/>
      <p:bldP spid="28679" grpId="0"/>
      <p:bldP spid="28680" grpId="0" animBg="1"/>
      <p:bldP spid="28681" grpId="0"/>
      <p:bldP spid="28682" grpId="0" animBg="1"/>
      <p:bldP spid="28683" grpId="0"/>
      <p:bldP spid="28684" grpId="0" animBg="1"/>
      <p:bldP spid="2868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0845D165-5EA4-FA40-8686-4487A2EDB3E6}" type="slidenum">
              <a:rPr lang="en-US"/>
              <a:pPr/>
              <a:t>32</a:t>
            </a:fld>
            <a:endParaRPr lang="en-US"/>
          </a:p>
        </p:txBody>
      </p:sp>
      <p:sp>
        <p:nvSpPr>
          <p:cNvPr id="22530" name="Rectangle 2"/>
          <p:cNvSpPr>
            <a:spLocks noGrp="1" noChangeArrowheads="1"/>
          </p:cNvSpPr>
          <p:nvPr>
            <p:ph type="title"/>
          </p:nvPr>
        </p:nvSpPr>
        <p:spPr>
          <a:xfrm>
            <a:off x="457200" y="274638"/>
            <a:ext cx="8216900" cy="1130300"/>
          </a:xfrm>
          <a:ln/>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E65"/>
                </a:solidFill>
              </a:rPr>
              <a:t>Dark Energy</a:t>
            </a:r>
            <a:endParaRPr lang="en-US"/>
          </a:p>
        </p:txBody>
      </p:sp>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117850"/>
            <a:ext cx="4010025" cy="1922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2532" name="Rectangle 4"/>
          <p:cNvSpPr>
            <a:spLocks noGrp="1" noChangeArrowheads="1"/>
          </p:cNvSpPr>
          <p:nvPr>
            <p:ph type="body" idx="1"/>
          </p:nvPr>
        </p:nvSpPr>
        <p:spPr>
          <a:xfrm>
            <a:off x="4667250" y="1920875"/>
            <a:ext cx="4010025" cy="4314825"/>
          </a:xfrm>
          <a:ln/>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0" indent="0" defTabSz="45720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000"/>
              <a:t>Evidence for Dark Matter and Dark Energy has accumulated, and it is now estimated that only about 4% of the matter/energy in the universe is 'ordinary matter'.</a:t>
            </a:r>
          </a:p>
          <a:p>
            <a:pPr marL="0" indent="0" defTabSz="45720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000"/>
              <a:t>In other words, we have no real clue what the other 96% consists of!</a:t>
            </a:r>
          </a:p>
          <a:p>
            <a:pPr marL="0" indent="0" defTabSz="45720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000"/>
              <a:t>This is most embarrassing!</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0845D165-5EA4-FA40-8686-4487A2EDB3E6}" type="slidenum">
              <a:rPr lang="en-US"/>
              <a:pPr/>
              <a:t>33</a:t>
            </a:fld>
            <a:endParaRPr lang="en-US"/>
          </a:p>
        </p:txBody>
      </p:sp>
      <p:sp>
        <p:nvSpPr>
          <p:cNvPr id="22530" name="Rectangle 2"/>
          <p:cNvSpPr>
            <a:spLocks noGrp="1" noChangeArrowheads="1"/>
          </p:cNvSpPr>
          <p:nvPr>
            <p:ph type="title"/>
          </p:nvPr>
        </p:nvSpPr>
        <p:spPr>
          <a:xfrm>
            <a:off x="457200" y="274638"/>
            <a:ext cx="8216900" cy="1130300"/>
          </a:xfrm>
          <a:ln/>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FFFE65"/>
                </a:solidFill>
              </a:rPr>
              <a:t>Dark </a:t>
            </a:r>
            <a:r>
              <a:rPr lang="en-US" dirty="0" smtClean="0">
                <a:solidFill>
                  <a:srgbClr val="FFFE65"/>
                </a:solidFill>
              </a:rPr>
              <a:t>Energy and </a:t>
            </a:r>
            <a:r>
              <a:rPr lang="en-US" dirty="0" err="1" smtClean="0">
                <a:solidFill>
                  <a:srgbClr val="FFFE65"/>
                </a:solidFill>
              </a:rPr>
              <a:t>Lemaître</a:t>
            </a:r>
            <a:endParaRPr lang="en-US" dirty="0"/>
          </a:p>
        </p:txBody>
      </p:sp>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117850"/>
            <a:ext cx="4010025" cy="1922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2532" name="Rectangle 4"/>
          <p:cNvSpPr>
            <a:spLocks noGrp="1" noChangeArrowheads="1"/>
          </p:cNvSpPr>
          <p:nvPr>
            <p:ph type="body" idx="1"/>
          </p:nvPr>
        </p:nvSpPr>
        <p:spPr>
          <a:xfrm>
            <a:off x="4667250" y="1920875"/>
            <a:ext cx="4010025" cy="4314825"/>
          </a:xfrm>
          <a:ln/>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0" indent="0" defTabSz="45720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000" dirty="0" smtClean="0"/>
              <a:t> </a:t>
            </a:r>
            <a:r>
              <a:rPr lang="en-US" sz="2000" dirty="0" err="1" smtClean="0"/>
              <a:t>Lemaître’s</a:t>
            </a:r>
            <a:r>
              <a:rPr lang="en-US" sz="2000" dirty="0" smtClean="0"/>
              <a:t> concept is now central to our present understanding of the universe</a:t>
            </a:r>
          </a:p>
          <a:p>
            <a:pPr marL="0" indent="0" defTabSz="45720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sz="2000" dirty="0"/>
          </a:p>
          <a:p>
            <a:pPr marL="0" indent="0" defTabSz="45720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000" dirty="0" smtClean="0"/>
              <a:t> The expansion is propelled by dark energy</a:t>
            </a:r>
          </a:p>
          <a:p>
            <a:pPr marL="0" indent="0" defTabSz="45720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sz="2000" dirty="0"/>
          </a:p>
          <a:p>
            <a:pPr marL="0" indent="0" defTabSz="45720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000" dirty="0" smtClean="0"/>
              <a:t> The dark energy is a fundamental property of the universe</a:t>
            </a:r>
          </a:p>
          <a:p>
            <a:pPr marL="0" indent="0" defTabSz="45720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sz="2000" dirty="0"/>
          </a:p>
          <a:p>
            <a:pPr marL="0" indent="0" defTabSz="45720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000" dirty="0" err="1" smtClean="0"/>
              <a:t>Lemaître</a:t>
            </a:r>
            <a:r>
              <a:rPr lang="en-US" sz="2000" dirty="0" smtClean="0"/>
              <a:t> is now referred to as “The father of the Big Bang”</a:t>
            </a:r>
            <a:endParaRPr lang="en-US" sz="2000" dirty="0"/>
          </a:p>
        </p:txBody>
      </p:sp>
    </p:spTree>
    <p:extLst>
      <p:ext uri="{BB962C8B-B14F-4D97-AF65-F5344CB8AC3E}">
        <p14:creationId xmlns:p14="http://schemas.microsoft.com/office/powerpoint/2010/main" val="24499885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story-of-the-Universe-BICEP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41" y="0"/>
            <a:ext cx="8875059" cy="6858000"/>
          </a:xfrm>
          <a:prstGeom prst="rect">
            <a:avLst/>
          </a:prstGeom>
        </p:spPr>
      </p:pic>
    </p:spTree>
    <p:extLst>
      <p:ext uri="{BB962C8B-B14F-4D97-AF65-F5344CB8AC3E}">
        <p14:creationId xmlns:p14="http://schemas.microsoft.com/office/powerpoint/2010/main" val="340197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5F8E8868-31C5-B24A-BA26-BAE9AA9B033B}" type="slidenum">
              <a:rPr lang="en-US"/>
              <a:pPr/>
              <a:t>35</a:t>
            </a:fld>
            <a:endParaRPr lang="en-US"/>
          </a:p>
        </p:txBody>
      </p:sp>
      <p:sp>
        <p:nvSpPr>
          <p:cNvPr id="51202" name="TextBox 2"/>
          <p:cNvSpPr txBox="1">
            <a:spLocks noChangeArrowheads="1"/>
          </p:cNvSpPr>
          <p:nvPr/>
        </p:nvSpPr>
        <p:spPr bwMode="auto">
          <a:xfrm>
            <a:off x="179388" y="188913"/>
            <a:ext cx="8640762"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dirty="0">
                <a:solidFill>
                  <a:srgbClr val="0000FF"/>
                </a:solidFill>
                <a:latin typeface="Optima" charset="0"/>
              </a:rPr>
              <a:t>Astronomy and cosmology books by:</a:t>
            </a:r>
            <a:endParaRPr lang="en-US" dirty="0">
              <a:solidFill>
                <a:srgbClr val="0000FF"/>
              </a:solidFill>
              <a:latin typeface="Optima" charset="0"/>
            </a:endParaRPr>
          </a:p>
          <a:p>
            <a:pPr algn="ctr"/>
            <a:r>
              <a:rPr lang="en-US" dirty="0">
                <a:solidFill>
                  <a:srgbClr val="0000FF"/>
                </a:solidFill>
                <a:latin typeface="Optima" charset="0"/>
              </a:rPr>
              <a:t>Simon Mitton </a:t>
            </a:r>
            <a:r>
              <a:rPr lang="en-US" sz="1800" dirty="0">
                <a:solidFill>
                  <a:srgbClr val="0000FF"/>
                </a:solidFill>
                <a:latin typeface="Optima" charset="0"/>
              </a:rPr>
              <a:t>MA PhD FRAS FGS </a:t>
            </a:r>
            <a:r>
              <a:rPr lang="en-US" sz="1800" dirty="0">
                <a:solidFill>
                  <a:srgbClr val="0000FF"/>
                </a:solidFill>
                <a:latin typeface="Optima" charset="0"/>
              </a:rPr>
              <a:t>FRHistS</a:t>
            </a:r>
            <a:endParaRPr lang="en-US" dirty="0">
              <a:solidFill>
                <a:srgbClr val="0000FF"/>
              </a:solidFill>
              <a:latin typeface="Optima" charset="0"/>
            </a:endParaRPr>
          </a:p>
          <a:p>
            <a:pPr algn="ctr"/>
            <a:r>
              <a:rPr lang="en-US" sz="1800" dirty="0" smtClean="0">
                <a:solidFill>
                  <a:srgbClr val="0000FF"/>
                </a:solidFill>
                <a:latin typeface="Optima" charset="0"/>
              </a:rPr>
              <a:t>Life Fellow</a:t>
            </a:r>
            <a:r>
              <a:rPr lang="en-US" sz="1800" dirty="0">
                <a:solidFill>
                  <a:srgbClr val="0000FF"/>
                </a:solidFill>
                <a:latin typeface="Optima" charset="0"/>
              </a:rPr>
              <a:t>, St Edmund</a:t>
            </a:r>
            <a:r>
              <a:rPr lang="ja-JP" altLang="en-US" sz="1800" dirty="0">
                <a:solidFill>
                  <a:srgbClr val="0000FF"/>
                </a:solidFill>
                <a:latin typeface="Optima" charset="0"/>
              </a:rPr>
              <a:t>’</a:t>
            </a:r>
            <a:r>
              <a:rPr lang="en-US" sz="1800" dirty="0">
                <a:solidFill>
                  <a:srgbClr val="0000FF"/>
                </a:solidFill>
                <a:latin typeface="Optima" charset="0"/>
              </a:rPr>
              <a:t>s College, University of Cambridge</a:t>
            </a:r>
          </a:p>
          <a:p>
            <a:pPr algn="ctr"/>
            <a:r>
              <a:rPr lang="en-US" sz="1800" dirty="0">
                <a:solidFill>
                  <a:srgbClr val="0000FF"/>
                </a:solidFill>
                <a:latin typeface="Optima" charset="0"/>
              </a:rPr>
              <a:t>Website </a:t>
            </a:r>
            <a:r>
              <a:rPr lang="en-US" sz="1800" dirty="0">
                <a:solidFill>
                  <a:srgbClr val="0000FF"/>
                </a:solidFill>
                <a:latin typeface="Optima" charset="0"/>
                <a:hlinkClick r:id="rId4"/>
              </a:rPr>
              <a:t>www.totalastronomy.com</a:t>
            </a:r>
            <a:endParaRPr lang="en-US" sz="1800" dirty="0">
              <a:solidFill>
                <a:srgbClr val="0000FF"/>
              </a:solidFill>
              <a:latin typeface="Optima" charset="0"/>
            </a:endParaRPr>
          </a:p>
          <a:p>
            <a:pPr algn="ctr"/>
            <a:endParaRPr lang="en-US" sz="1800" dirty="0">
              <a:solidFill>
                <a:srgbClr val="0000FF"/>
              </a:solidFill>
              <a:latin typeface="Optima" charset="0"/>
            </a:endParaRPr>
          </a:p>
        </p:txBody>
      </p:sp>
      <p:sp>
        <p:nvSpPr>
          <p:cNvPr id="2" name="TextBox 1"/>
          <p:cNvSpPr txBox="1"/>
          <p:nvPr/>
        </p:nvSpPr>
        <p:spPr>
          <a:xfrm>
            <a:off x="179512" y="1988840"/>
            <a:ext cx="4104456" cy="4801314"/>
          </a:xfrm>
          <a:prstGeom prst="rect">
            <a:avLst/>
          </a:prstGeom>
          <a:noFill/>
        </p:spPr>
        <p:txBody>
          <a:bodyPr wrap="square" rtlCol="0">
            <a:spAutoFit/>
          </a:bodyPr>
          <a:lstStyle/>
          <a:p>
            <a:pPr algn="ctr"/>
            <a:r>
              <a:rPr lang="en-US">
                <a:solidFill>
                  <a:srgbClr val="FF0000"/>
                </a:solidFill>
              </a:rPr>
              <a:t>Heart of Darkness</a:t>
            </a:r>
          </a:p>
          <a:p>
            <a:pPr algn="ctr"/>
            <a:r>
              <a:rPr lang="en-US" sz="1800">
                <a:solidFill>
                  <a:srgbClr val="FF0000"/>
                </a:solidFill>
              </a:rPr>
              <a:t>JEREMIAH OSTRIKER &amp; SIMON MITTON</a:t>
            </a:r>
          </a:p>
          <a:p>
            <a:pPr algn="ctr"/>
            <a:endParaRPr lang="en-US"/>
          </a:p>
          <a:p>
            <a:endParaRPr lang="en-US"/>
          </a:p>
          <a:p>
            <a:endParaRPr lang="en-US"/>
          </a:p>
          <a:p>
            <a:endParaRPr lang="en-US"/>
          </a:p>
          <a:p>
            <a:endParaRPr lang="en-US"/>
          </a:p>
          <a:p>
            <a:endParaRPr lang="en-US"/>
          </a:p>
          <a:p>
            <a:endParaRPr lang="en-US"/>
          </a:p>
          <a:p>
            <a:pPr algn="ctr"/>
            <a:endParaRPr lang="en-US" sz="1800">
              <a:solidFill>
                <a:srgbClr val="FF0000"/>
              </a:solidFill>
            </a:endParaRPr>
          </a:p>
          <a:p>
            <a:pPr algn="ctr"/>
            <a:r>
              <a:rPr lang="en-US" sz="1800">
                <a:solidFill>
                  <a:srgbClr val="FF0000"/>
                </a:solidFill>
              </a:rPr>
              <a:t>Commended for PROSE Award 2013: Astronomy and Cosmology</a:t>
            </a:r>
          </a:p>
          <a:p>
            <a:endParaRPr lang="en-US"/>
          </a:p>
        </p:txBody>
      </p:sp>
      <p:sp>
        <p:nvSpPr>
          <p:cNvPr id="5" name="TextBox 4"/>
          <p:cNvSpPr txBox="1"/>
          <p:nvPr/>
        </p:nvSpPr>
        <p:spPr>
          <a:xfrm>
            <a:off x="4427984" y="2060848"/>
            <a:ext cx="4104456" cy="1107996"/>
          </a:xfrm>
          <a:prstGeom prst="rect">
            <a:avLst/>
          </a:prstGeom>
          <a:noFill/>
        </p:spPr>
        <p:txBody>
          <a:bodyPr wrap="square" rtlCol="0">
            <a:spAutoFit/>
          </a:bodyPr>
          <a:lstStyle/>
          <a:p>
            <a:pPr algn="ctr"/>
            <a:r>
              <a:rPr lang="en-US">
                <a:solidFill>
                  <a:srgbClr val="FF0000"/>
                </a:solidFill>
              </a:rPr>
              <a:t>Fred Hoyle: A life in science</a:t>
            </a:r>
          </a:p>
          <a:p>
            <a:pPr algn="ctr"/>
            <a:r>
              <a:rPr lang="en-US" sz="1800">
                <a:solidFill>
                  <a:srgbClr val="FF0000"/>
                </a:solidFill>
              </a:rPr>
              <a:t>SIMON MITTON</a:t>
            </a:r>
          </a:p>
          <a:p>
            <a:endParaRPr lang="en-US"/>
          </a:p>
        </p:txBody>
      </p:sp>
      <p:pic>
        <p:nvPicPr>
          <p:cNvPr id="6" name="Picture 5" descr="Fred Hoyle Simon Mitto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2120" y="2924944"/>
            <a:ext cx="1944216" cy="2913405"/>
          </a:xfrm>
          <a:prstGeom prst="rect">
            <a:avLst/>
          </a:prstGeom>
        </p:spPr>
      </p:pic>
      <p:pic>
        <p:nvPicPr>
          <p:cNvPr id="7" name="Picture 6" descr="Simon Mitton Heart of Darknes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5656" y="2996952"/>
            <a:ext cx="1800200" cy="2713980"/>
          </a:xfrm>
          <a:prstGeom prst="rect">
            <a:avLst/>
          </a:prstGeom>
        </p:spPr>
      </p:pic>
    </p:spTree>
    <p:extLst>
      <p:ext uri="{BB962C8B-B14F-4D97-AF65-F5344CB8AC3E}">
        <p14:creationId xmlns:p14="http://schemas.microsoft.com/office/powerpoint/2010/main" val="267086308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A6D436D2-2A54-0D4C-AE90-DC582FDC5CC1}" type="slidenum">
              <a:rPr lang="en-US"/>
              <a:pPr/>
              <a:t>4</a:t>
            </a:fld>
            <a:endParaRPr lang="en-US"/>
          </a:p>
        </p:txBody>
      </p:sp>
      <p:pic>
        <p:nvPicPr>
          <p:cNvPr id="53250" name="Picture 1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9601200" cy="715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23CE7180-0203-9B49-842F-05EA7C89A080}" type="slidenum">
              <a:rPr lang="en-US"/>
              <a:pPr/>
              <a:t>5</a:t>
            </a:fld>
            <a:endParaRPr lang="en-US"/>
          </a:p>
        </p:txBody>
      </p:sp>
      <p:pic>
        <p:nvPicPr>
          <p:cNvPr id="24578" name="Picture 2"/>
          <p:cNvPicPr>
            <a:picLocks noChangeAspect="1" noChangeArrowheads="1"/>
          </p:cNvPicPr>
          <p:nvPr/>
        </p:nvPicPr>
        <p:blipFill>
          <a:blip r:embed="rId3">
            <a:alphaModFix amt="76000"/>
            <a:extLst>
              <a:ext uri="{28A0092B-C50C-407E-A947-70E740481C1C}">
                <a14:useLocalDpi xmlns:a14="http://schemas.microsoft.com/office/drawing/2010/main" val="0"/>
              </a:ext>
            </a:extLst>
          </a:blip>
          <a:srcRect b="10411"/>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alpha val="75999"/>
                  </a:srgbClr>
                </a:solidFill>
              </a14:hiddenFill>
            </a:ext>
          </a:extLst>
        </p:spPr>
      </p:pic>
      <p:sp>
        <p:nvSpPr>
          <p:cNvPr id="24579" name="Text Box 3"/>
          <p:cNvSpPr txBox="1">
            <a:spLocks noChangeArrowheads="1"/>
          </p:cNvSpPr>
          <p:nvPr/>
        </p:nvSpPr>
        <p:spPr bwMode="auto">
          <a:xfrm>
            <a:off x="1752600" y="1295400"/>
            <a:ext cx="6035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a:solidFill>
                  <a:srgbClr val="FFFF00"/>
                </a:solidFill>
              </a:rPr>
              <a:t>What kind of universe do we inhabit?</a:t>
            </a:r>
            <a:endParaRPr lang="en-GB">
              <a:solidFill>
                <a:srgbClr val="FFFF00"/>
              </a:solidFill>
              <a:latin typeface="Arial Bold" charset="0"/>
            </a:endParaRPr>
          </a:p>
        </p:txBody>
      </p:sp>
      <p:sp>
        <p:nvSpPr>
          <p:cNvPr id="24580" name="Text Box 4"/>
          <p:cNvSpPr txBox="1">
            <a:spLocks noChangeArrowheads="1"/>
          </p:cNvSpPr>
          <p:nvPr/>
        </p:nvSpPr>
        <p:spPr bwMode="auto">
          <a:xfrm>
            <a:off x="755576" y="332656"/>
            <a:ext cx="792466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4000" dirty="0" smtClean="0">
                <a:solidFill>
                  <a:srgbClr val="FFFF00"/>
                </a:solidFill>
                <a:latin typeface="Arial Rounded MT Bold" charset="0"/>
              </a:rPr>
              <a:t>Cosmology: </a:t>
            </a:r>
            <a:r>
              <a:rPr lang="en-GB" sz="2800" dirty="0" smtClean="0">
                <a:solidFill>
                  <a:srgbClr val="FFFF00"/>
                </a:solidFill>
                <a:latin typeface="Arial Rounded MT Bold" charset="0"/>
              </a:rPr>
              <a:t>The </a:t>
            </a:r>
            <a:r>
              <a:rPr lang="en-GB" sz="2800" dirty="0">
                <a:solidFill>
                  <a:srgbClr val="FFFF00"/>
                </a:solidFill>
                <a:latin typeface="Arial Rounded MT Bold" charset="0"/>
              </a:rPr>
              <a:t>Nature of the Universe</a:t>
            </a:r>
            <a:endParaRPr lang="en-US" sz="2800" dirty="0">
              <a:solidFill>
                <a:srgbClr val="FFFF00"/>
              </a:solidFill>
              <a:latin typeface="Arial Rounded MT Bold" charset="0"/>
            </a:endParaRPr>
          </a:p>
        </p:txBody>
      </p:sp>
      <p:sp>
        <p:nvSpPr>
          <p:cNvPr id="24581" name="Text Box 5"/>
          <p:cNvSpPr txBox="1">
            <a:spLocks noChangeArrowheads="1"/>
          </p:cNvSpPr>
          <p:nvPr/>
        </p:nvSpPr>
        <p:spPr bwMode="auto">
          <a:xfrm>
            <a:off x="1752600" y="2076450"/>
            <a:ext cx="3597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a:solidFill>
                  <a:srgbClr val="FFFF00"/>
                </a:solidFill>
              </a:rPr>
              <a:t>What is its history?</a:t>
            </a:r>
            <a:endParaRPr lang="en-US"/>
          </a:p>
        </p:txBody>
      </p:sp>
      <p:sp>
        <p:nvSpPr>
          <p:cNvPr id="24582" name="Text Box 6"/>
          <p:cNvSpPr txBox="1">
            <a:spLocks noChangeArrowheads="1"/>
          </p:cNvSpPr>
          <p:nvPr/>
        </p:nvSpPr>
        <p:spPr bwMode="auto">
          <a:xfrm>
            <a:off x="1752600" y="2857500"/>
            <a:ext cx="3522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solidFill>
                  <a:srgbClr val="FFFF00"/>
                </a:solidFill>
              </a:rPr>
              <a:t>What was the Big Bang?</a:t>
            </a:r>
            <a:endParaRPr lang="en-US">
              <a:solidFill>
                <a:srgbClr val="FFFF00"/>
              </a:solidFill>
              <a:latin typeface="Arial Bold" charset="0"/>
            </a:endParaRPr>
          </a:p>
        </p:txBody>
      </p:sp>
      <p:sp>
        <p:nvSpPr>
          <p:cNvPr id="24583" name="Text Box 7"/>
          <p:cNvSpPr txBox="1">
            <a:spLocks noChangeArrowheads="1"/>
          </p:cNvSpPr>
          <p:nvPr/>
        </p:nvSpPr>
        <p:spPr bwMode="auto">
          <a:xfrm>
            <a:off x="1752600" y="363855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solidFill>
                  <a:srgbClr val="FFFF00"/>
                </a:solidFill>
              </a:rPr>
              <a:t>How did galaxies form?</a:t>
            </a:r>
            <a:endParaRPr lang="en-GB">
              <a:solidFill>
                <a:srgbClr val="FFFF00"/>
              </a:solidFill>
              <a:latin typeface="Arial Bold" charset="0"/>
            </a:endParaRPr>
          </a:p>
        </p:txBody>
      </p:sp>
      <p:sp>
        <p:nvSpPr>
          <p:cNvPr id="24584" name="Text Box 8"/>
          <p:cNvSpPr txBox="1">
            <a:spLocks noChangeArrowheads="1"/>
          </p:cNvSpPr>
          <p:nvPr/>
        </p:nvSpPr>
        <p:spPr bwMode="auto">
          <a:xfrm>
            <a:off x="1752600" y="4419600"/>
            <a:ext cx="4656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solidFill>
                  <a:srgbClr val="FFFF00"/>
                </a:solidFill>
              </a:rPr>
              <a:t>How do we know what we know?</a:t>
            </a:r>
            <a:endParaRPr lang="en-US">
              <a:latin typeface="Times"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dissolve">
                                      <p:cBhvr>
                                        <p:cTn id="7" dur="500"/>
                                        <p:tgtEl>
                                          <p:spTgt spid="245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81"/>
                                        </p:tgtEl>
                                        <p:attrNameLst>
                                          <p:attrName>style.visibility</p:attrName>
                                        </p:attrNameLst>
                                      </p:cBhvr>
                                      <p:to>
                                        <p:strVal val="visible"/>
                                      </p:to>
                                    </p:set>
                                    <p:animEffect transition="in" filter="dissolve">
                                      <p:cBhvr>
                                        <p:cTn id="12" dur="500"/>
                                        <p:tgtEl>
                                          <p:spTgt spid="245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82"/>
                                        </p:tgtEl>
                                        <p:attrNameLst>
                                          <p:attrName>style.visibility</p:attrName>
                                        </p:attrNameLst>
                                      </p:cBhvr>
                                      <p:to>
                                        <p:strVal val="visible"/>
                                      </p:to>
                                    </p:set>
                                    <p:animEffect transition="in" filter="dissolve">
                                      <p:cBhvr>
                                        <p:cTn id="17" dur="500"/>
                                        <p:tgtEl>
                                          <p:spTgt spid="245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83"/>
                                        </p:tgtEl>
                                        <p:attrNameLst>
                                          <p:attrName>style.visibility</p:attrName>
                                        </p:attrNameLst>
                                      </p:cBhvr>
                                      <p:to>
                                        <p:strVal val="visible"/>
                                      </p:to>
                                    </p:set>
                                    <p:animEffect transition="in" filter="dissolve">
                                      <p:cBhvr>
                                        <p:cTn id="22" dur="500"/>
                                        <p:tgtEl>
                                          <p:spTgt spid="2458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584"/>
                                        </p:tgtEl>
                                        <p:attrNameLst>
                                          <p:attrName>style.visibility</p:attrName>
                                        </p:attrNameLst>
                                      </p:cBhvr>
                                      <p:to>
                                        <p:strVal val="visible"/>
                                      </p:to>
                                    </p:set>
                                    <p:animEffect transition="in" filter="dissolve">
                                      <p:cBhvr>
                                        <p:cTn id="27" dur="5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1" grpId="0"/>
      <p:bldP spid="24582" grpId="0"/>
      <p:bldP spid="24583" grpId="0"/>
      <p:bldP spid="2458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1EDEE9C1-D7CB-F141-8AD1-3ADCBC20FFC1}" type="slidenum">
              <a:rPr lang="en-US"/>
              <a:pPr/>
              <a:t>6</a:t>
            </a:fld>
            <a:endParaRPr lang="en-US"/>
          </a:p>
        </p:txBody>
      </p:sp>
      <p:sp>
        <p:nvSpPr>
          <p:cNvPr id="242690" name="Rectangle 2"/>
          <p:cNvSpPr>
            <a:spLocks noGrp="1" noChangeArrowheads="1"/>
          </p:cNvSpPr>
          <p:nvPr>
            <p:ph type="ctrTitle" idx="4294967295"/>
          </p:nvPr>
        </p:nvSpPr>
        <p:spPr>
          <a:xfrm>
            <a:off x="152400" y="0"/>
            <a:ext cx="4114800" cy="533400"/>
          </a:xfrm>
        </p:spPr>
        <p:txBody>
          <a:bodyPr/>
          <a:lstStyle/>
          <a:p>
            <a:pPr>
              <a:defRPr/>
            </a:pPr>
            <a:r>
              <a:rPr lang="en-US" sz="2800">
                <a:solidFill>
                  <a:srgbClr val="FFFF00"/>
                </a:solidFill>
                <a:latin typeface="Arial Rounded MT Bold" charset="0"/>
                <a:ea typeface="+mj-ea"/>
                <a:cs typeface="+mj-cs"/>
              </a:rPr>
              <a:t>Newton’s Principia</a:t>
            </a:r>
          </a:p>
        </p:txBody>
      </p:sp>
      <p:pic>
        <p:nvPicPr>
          <p:cNvPr id="242693" name="Picture 5" descr="images-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343400"/>
            <a:ext cx="1738313"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6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52400"/>
            <a:ext cx="4764088"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4269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819400"/>
            <a:ext cx="2895600" cy="140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4269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457200"/>
            <a:ext cx="1549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26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269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242695"/>
                                        </p:tgtEl>
                                        <p:attrNameLst>
                                          <p:attrName>style.visibility</p:attrName>
                                        </p:attrNameLst>
                                      </p:cBhvr>
                                      <p:to>
                                        <p:strVal val="visible"/>
                                      </p:to>
                                    </p:set>
                                    <p:animEffect transition="in" filter="dissolve">
                                      <p:cBhvr>
                                        <p:cTn id="13" dur="500"/>
                                        <p:tgtEl>
                                          <p:spTgt spid="24269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1" presetClass="entr" presetSubtype="0" fill="hold" nodeType="clickEffect">
                                  <p:stCondLst>
                                    <p:cond delay="0"/>
                                  </p:stCondLst>
                                  <p:iterate type="lt">
                                    <p:tmPct val="5000"/>
                                  </p:iterate>
                                  <p:childTnLst>
                                    <p:set>
                                      <p:cBhvr>
                                        <p:cTn id="17" dur="1" fill="hold">
                                          <p:stCondLst>
                                            <p:cond delay="0"/>
                                          </p:stCondLst>
                                        </p:cTn>
                                        <p:tgtEl>
                                          <p:spTgt spid="242694"/>
                                        </p:tgtEl>
                                        <p:attrNameLst>
                                          <p:attrName>style.visibility</p:attrName>
                                        </p:attrNameLst>
                                      </p:cBhvr>
                                      <p:to>
                                        <p:strVal val="visible"/>
                                      </p:to>
                                    </p:set>
                                    <p:anim calcmode="lin" valueType="num">
                                      <p:cBhvr>
                                        <p:cTn id="18" dur="1000" fill="hold"/>
                                        <p:tgtEl>
                                          <p:spTgt spid="242694"/>
                                        </p:tgtEl>
                                        <p:attrNameLst>
                                          <p:attrName>ppt_w</p:attrName>
                                        </p:attrNameLst>
                                      </p:cBhvr>
                                      <p:tavLst>
                                        <p:tav tm="0">
                                          <p:val>
                                            <p:fltVal val="0"/>
                                          </p:val>
                                        </p:tav>
                                        <p:tav tm="100000">
                                          <p:val>
                                            <p:strVal val="#ppt_w"/>
                                          </p:val>
                                        </p:tav>
                                      </p:tavLst>
                                    </p:anim>
                                    <p:anim calcmode="lin" valueType="num">
                                      <p:cBhvr>
                                        <p:cTn id="19" dur="1000" fill="hold"/>
                                        <p:tgtEl>
                                          <p:spTgt spid="242694"/>
                                        </p:tgtEl>
                                        <p:attrNameLst>
                                          <p:attrName>ppt_h</p:attrName>
                                        </p:attrNameLst>
                                      </p:cBhvr>
                                      <p:tavLst>
                                        <p:tav tm="0">
                                          <p:val>
                                            <p:fltVal val="0"/>
                                          </p:val>
                                        </p:tav>
                                        <p:tav tm="100000">
                                          <p:val>
                                            <p:strVal val="#ppt_h"/>
                                          </p:val>
                                        </p:tav>
                                      </p:tavLst>
                                    </p:anim>
                                    <p:anim calcmode="lin" valueType="num">
                                      <p:cBhvr>
                                        <p:cTn id="20" dur="1000" fill="hold"/>
                                        <p:tgtEl>
                                          <p:spTgt spid="242694"/>
                                        </p:tgtEl>
                                        <p:attrNameLst>
                                          <p:attrName>style.rotation</p:attrName>
                                        </p:attrNameLst>
                                      </p:cBhvr>
                                      <p:tavLst>
                                        <p:tav tm="0">
                                          <p:val>
                                            <p:fltVal val="90"/>
                                          </p:val>
                                        </p:tav>
                                        <p:tav tm="100000">
                                          <p:val>
                                            <p:fltVal val="0"/>
                                          </p:val>
                                        </p:tav>
                                      </p:tavLst>
                                    </p:anim>
                                    <p:animEffect transition="in" filter="fade">
                                      <p:cBhvr>
                                        <p:cTn id="21" dur="1000"/>
                                        <p:tgtEl>
                                          <p:spTgt spid="242694"/>
                                        </p:tgtEl>
                                      </p:cBhvr>
                                    </p:animEffect>
                                  </p:childTnLst>
                                </p:cTn>
                              </p:par>
                              <p:par>
                                <p:cTn id="22" presetID="9" presetClass="entr" presetSubtype="0" fill="hold" nodeType="withEffect">
                                  <p:stCondLst>
                                    <p:cond delay="0"/>
                                  </p:stCondLst>
                                  <p:childTnLst>
                                    <p:set>
                                      <p:cBhvr>
                                        <p:cTn id="23" dur="1" fill="hold">
                                          <p:stCondLst>
                                            <p:cond delay="0"/>
                                          </p:stCondLst>
                                        </p:cTn>
                                        <p:tgtEl>
                                          <p:spTgt spid="242693"/>
                                        </p:tgtEl>
                                        <p:attrNameLst>
                                          <p:attrName>style.visibility</p:attrName>
                                        </p:attrNameLst>
                                      </p:cBhvr>
                                      <p:to>
                                        <p:strVal val="visible"/>
                                      </p:to>
                                    </p:set>
                                    <p:animEffect transition="in" filter="dissolve">
                                      <p:cBhvr>
                                        <p:cTn id="24" dur="500"/>
                                        <p:tgtEl>
                                          <p:spTgt spid="24269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xit" presetSubtype="0" fill="hold" nodeType="clickEffect">
                                  <p:stCondLst>
                                    <p:cond delay="0"/>
                                  </p:stCondLst>
                                  <p:childTnLst>
                                    <p:animEffect transition="out" filter="dissolve">
                                      <p:cBhvr>
                                        <p:cTn id="28" dur="500"/>
                                        <p:tgtEl>
                                          <p:spTgt spid="242693"/>
                                        </p:tgtEl>
                                      </p:cBhvr>
                                    </p:animEffect>
                                    <p:set>
                                      <p:cBhvr>
                                        <p:cTn id="29" dur="1" fill="hold">
                                          <p:stCondLst>
                                            <p:cond delay="499"/>
                                          </p:stCondLst>
                                        </p:cTn>
                                        <p:tgtEl>
                                          <p:spTgt spid="2426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fld id="{A091621A-A945-9D4A-89B4-FD98A0350F12}" type="slidenum">
              <a:rPr lang="en-US"/>
              <a:pPr/>
              <a:t>7</a:t>
            </a:fld>
            <a:endParaRPr lang="en-US"/>
          </a:p>
        </p:txBody>
      </p:sp>
      <p:sp>
        <p:nvSpPr>
          <p:cNvPr id="8194" name="Rectangle 2"/>
          <p:cNvSpPr>
            <a:spLocks noGrp="1" noChangeArrowheads="1"/>
          </p:cNvSpPr>
          <p:nvPr>
            <p:ph type="title"/>
          </p:nvPr>
        </p:nvSpPr>
        <p:spPr>
          <a:xfrm>
            <a:off x="457200" y="274638"/>
            <a:ext cx="8226425" cy="1139825"/>
          </a:xfrm>
          <a:ln/>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E65"/>
                </a:solidFill>
              </a:rPr>
              <a:t>Einstein's Theory of General Relativity</a:t>
            </a:r>
            <a:endParaRPr lang="en-US" sz="3600"/>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2052638"/>
            <a:ext cx="1371600" cy="16970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197" name="Rectangle 5"/>
          <p:cNvSpPr>
            <a:spLocks noGrp="1" noChangeArrowheads="1"/>
          </p:cNvSpPr>
          <p:nvPr>
            <p:ph type="body" idx="1"/>
          </p:nvPr>
        </p:nvSpPr>
        <p:spPr>
          <a:xfrm>
            <a:off x="3292475" y="2286000"/>
            <a:ext cx="5394325" cy="3959225"/>
          </a:xfrm>
          <a:ln/>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46038" indent="0" defTabSz="457200">
              <a:tabLst>
                <a:tab pos="46038" algn="l"/>
                <a:tab pos="158750" algn="l"/>
                <a:tab pos="615950" algn="l"/>
                <a:tab pos="1073150" algn="l"/>
                <a:tab pos="1530350" algn="l"/>
                <a:tab pos="1987550" algn="l"/>
                <a:tab pos="2444750" algn="l"/>
                <a:tab pos="2901950" algn="l"/>
                <a:tab pos="3359150" algn="l"/>
                <a:tab pos="3816350" algn="l"/>
                <a:tab pos="4273550" algn="l"/>
                <a:tab pos="4730750" algn="l"/>
                <a:tab pos="5187950" algn="l"/>
                <a:tab pos="5645150" algn="l"/>
                <a:tab pos="6102350" algn="l"/>
                <a:tab pos="6559550" algn="l"/>
                <a:tab pos="7016750" algn="l"/>
                <a:tab pos="7473950" algn="l"/>
                <a:tab pos="7931150" algn="l"/>
                <a:tab pos="8388350" algn="l"/>
                <a:tab pos="8845550" algn="l"/>
              </a:tabLst>
            </a:pPr>
            <a:r>
              <a:rPr lang="en-US" sz="2600"/>
              <a:t>In November 1915, Albert Einstein announced his </a:t>
            </a:r>
            <a:r>
              <a:rPr lang="en-US" sz="2600" b="1" i="1"/>
              <a:t>General Theory of Relativity</a:t>
            </a:r>
            <a:r>
              <a:rPr lang="en-US" sz="2600"/>
              <a:t>.</a:t>
            </a:r>
          </a:p>
          <a:p>
            <a:pPr marL="46038" indent="0" defTabSz="457200">
              <a:tabLst>
                <a:tab pos="46038" algn="l"/>
                <a:tab pos="158750" algn="l"/>
                <a:tab pos="615950" algn="l"/>
                <a:tab pos="1073150" algn="l"/>
                <a:tab pos="1530350" algn="l"/>
                <a:tab pos="1987550" algn="l"/>
                <a:tab pos="2444750" algn="l"/>
                <a:tab pos="2901950" algn="l"/>
                <a:tab pos="3359150" algn="l"/>
                <a:tab pos="3816350" algn="l"/>
                <a:tab pos="4273550" algn="l"/>
                <a:tab pos="4730750" algn="l"/>
                <a:tab pos="5187950" algn="l"/>
                <a:tab pos="5645150" algn="l"/>
                <a:tab pos="6102350" algn="l"/>
                <a:tab pos="6559550" algn="l"/>
                <a:tab pos="7016750" algn="l"/>
                <a:tab pos="7473950" algn="l"/>
                <a:tab pos="7931150" algn="l"/>
                <a:tab pos="8388350" algn="l"/>
                <a:tab pos="8845550" algn="l"/>
              </a:tabLst>
            </a:pPr>
            <a:endParaRPr lang="en-US" sz="2600"/>
          </a:p>
          <a:p>
            <a:pPr marL="46038" indent="0" defTabSz="457200">
              <a:tabLst>
                <a:tab pos="46038" algn="l"/>
                <a:tab pos="158750" algn="l"/>
                <a:tab pos="615950" algn="l"/>
                <a:tab pos="1073150" algn="l"/>
                <a:tab pos="1530350" algn="l"/>
                <a:tab pos="1987550" algn="l"/>
                <a:tab pos="2444750" algn="l"/>
                <a:tab pos="2901950" algn="l"/>
                <a:tab pos="3359150" algn="l"/>
                <a:tab pos="3816350" algn="l"/>
                <a:tab pos="4273550" algn="l"/>
                <a:tab pos="4730750" algn="l"/>
                <a:tab pos="5187950" algn="l"/>
                <a:tab pos="5645150" algn="l"/>
                <a:tab pos="6102350" algn="l"/>
                <a:tab pos="6559550" algn="l"/>
                <a:tab pos="7016750" algn="l"/>
                <a:tab pos="7473950" algn="l"/>
                <a:tab pos="7931150" algn="l"/>
                <a:tab pos="8388350" algn="l"/>
                <a:tab pos="8845550" algn="l"/>
              </a:tabLst>
            </a:pPr>
            <a:r>
              <a:rPr lang="en-US" sz="2600"/>
              <a:t>It replaced Newton</a:t>
            </a:r>
            <a:r>
              <a:rPr lang="ja-JP" altLang="en-US" sz="2600"/>
              <a:t>’</a:t>
            </a:r>
            <a:r>
              <a:rPr lang="en-US" sz="2600"/>
              <a:t>s clockwork universe. Einstein</a:t>
            </a:r>
            <a:r>
              <a:rPr lang="ja-JP" altLang="en-US" sz="2600"/>
              <a:t>’</a:t>
            </a:r>
            <a:r>
              <a:rPr lang="en-US" sz="2600"/>
              <a:t>s described </a:t>
            </a:r>
            <a:r>
              <a:rPr lang="en-US" sz="2600" b="1" i="1"/>
              <a:t>gravity</a:t>
            </a:r>
            <a:r>
              <a:rPr lang="en-US" sz="2600"/>
              <a:t> as a </a:t>
            </a:r>
            <a:r>
              <a:rPr lang="en-US" sz="2600" i="1"/>
              <a:t>geometric property of space and time</a:t>
            </a:r>
            <a:r>
              <a:rPr lang="en-US" sz="2600"/>
              <a:t>. This was a truly revolutionary idea about the universe.</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AD85B95E-8DAB-B944-89D4-0E75C0638009}" type="slidenum">
              <a:rPr lang="en-US"/>
              <a:pPr/>
              <a:t>8</a:t>
            </a:fld>
            <a:endParaRPr lang="en-US"/>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1913" y="115888"/>
            <a:ext cx="379888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19" name="Text Box 3"/>
          <p:cNvSpPr txBox="1">
            <a:spLocks noChangeArrowheads="1"/>
          </p:cNvSpPr>
          <p:nvPr/>
        </p:nvSpPr>
        <p:spPr bwMode="auto">
          <a:xfrm>
            <a:off x="1447800" y="5562600"/>
            <a:ext cx="662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dirty="0">
                <a:latin typeface="Verdana" charset="0"/>
                <a:cs typeface="+mn-cs"/>
              </a:rPr>
              <a:t>Einstein and </a:t>
            </a:r>
            <a:r>
              <a:rPr lang="en-US" sz="1800" dirty="0" err="1">
                <a:latin typeface="Verdana" charset="0"/>
                <a:cs typeface="+mn-cs"/>
              </a:rPr>
              <a:t>Eddington</a:t>
            </a:r>
            <a:r>
              <a:rPr lang="en-US" sz="1800" dirty="0">
                <a:latin typeface="Verdana" charset="0"/>
                <a:cs typeface="+mn-cs"/>
              </a:rPr>
              <a:t>, The Observatories</a:t>
            </a:r>
            <a:endParaRPr lang="en-US" dirty="0">
              <a:latin typeface="Times" charset="0"/>
              <a:cs typeface="+mn-cs"/>
            </a:endParaRPr>
          </a:p>
        </p:txBody>
      </p:sp>
      <p:sp>
        <p:nvSpPr>
          <p:cNvPr id="43012" name="TextBox 1"/>
          <p:cNvSpPr txBox="1">
            <a:spLocks noChangeArrowheads="1"/>
          </p:cNvSpPr>
          <p:nvPr/>
        </p:nvSpPr>
        <p:spPr bwMode="auto">
          <a:xfrm>
            <a:off x="0" y="333375"/>
            <a:ext cx="48958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GB">
                <a:solidFill>
                  <a:srgbClr val="FFFF00"/>
                </a:solidFill>
                <a:latin typeface="Arial Bold" charset="0"/>
              </a:rPr>
              <a:t>Total Eclipse of 1919</a:t>
            </a:r>
            <a:endParaRPr lang="en-GB">
              <a:latin typeface="Times" charset="0"/>
            </a:endParaRPr>
          </a:p>
          <a:p>
            <a:r>
              <a:rPr lang="en-GB">
                <a:solidFill>
                  <a:srgbClr val="FFFFFF"/>
                </a:solidFill>
                <a:latin typeface="Arial Bold" charset="0"/>
              </a:rPr>
              <a:t>In 1915 Einstein published the General Theory of Relativity, a theory of gravity that includes the </a:t>
            </a:r>
            <a:r>
              <a:rPr lang="ja-JP" altLang="en-GB">
                <a:solidFill>
                  <a:srgbClr val="FFFFFF"/>
                </a:solidFill>
                <a:latin typeface="Arial Bold" charset="0"/>
              </a:rPr>
              <a:t>“</a:t>
            </a:r>
            <a:r>
              <a:rPr lang="en-GB" altLang="ja-JP">
                <a:solidFill>
                  <a:srgbClr val="FFFFFF"/>
                </a:solidFill>
                <a:latin typeface="Arial Bold" charset="0"/>
              </a:rPr>
              <a:t>time</a:t>
            </a:r>
            <a:r>
              <a:rPr lang="ja-JP" altLang="en-GB">
                <a:solidFill>
                  <a:srgbClr val="FFFFFF"/>
                </a:solidFill>
                <a:latin typeface="Arial Bold" charset="0"/>
              </a:rPr>
              <a:t>”</a:t>
            </a:r>
            <a:r>
              <a:rPr lang="en-GB" altLang="ja-JP">
                <a:solidFill>
                  <a:srgbClr val="FFFFFF"/>
                </a:solidFill>
                <a:latin typeface="Arial Bold" charset="0"/>
              </a:rPr>
              <a:t> dimension</a:t>
            </a:r>
            <a:endParaRPr lang="en-US">
              <a:solidFill>
                <a:schemeClr val="bg1"/>
              </a:solidFill>
              <a:latin typeface="Optima" charset="0"/>
            </a:endParaRPr>
          </a:p>
        </p:txBody>
      </p:sp>
      <p:sp>
        <p:nvSpPr>
          <p:cNvPr id="27652" name="TextBox 2"/>
          <p:cNvSpPr txBox="1">
            <a:spLocks noChangeArrowheads="1"/>
          </p:cNvSpPr>
          <p:nvPr/>
        </p:nvSpPr>
        <p:spPr bwMode="auto">
          <a:xfrm>
            <a:off x="0" y="3124200"/>
            <a:ext cx="8712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FFFF"/>
                </a:solidFill>
                <a:latin typeface="Arial Bold" charset="0"/>
              </a:rPr>
              <a:t>Arthur Eddington in Cambridge understands that Einstein</a:t>
            </a:r>
            <a:r>
              <a:rPr lang="ja-JP" altLang="en-US">
                <a:solidFill>
                  <a:srgbClr val="FFFFFF"/>
                </a:solidFill>
                <a:latin typeface="Arial Bold" charset="0"/>
              </a:rPr>
              <a:t>’</a:t>
            </a:r>
            <a:r>
              <a:rPr lang="en-US">
                <a:solidFill>
                  <a:srgbClr val="FFFFFF"/>
                </a:solidFill>
                <a:latin typeface="Arial Bold" charset="0"/>
              </a:rPr>
              <a:t>s maths can be used to figure out the properties and behaviour of the entire universe. A few mathematicians in Europe toyed with Einstein’s equations.</a:t>
            </a:r>
          </a:p>
        </p:txBody>
      </p:sp>
      <p:sp>
        <p:nvSpPr>
          <p:cNvPr id="27653" name="TextBox 5"/>
          <p:cNvSpPr txBox="1">
            <a:spLocks noChangeArrowheads="1"/>
          </p:cNvSpPr>
          <p:nvPr/>
        </p:nvSpPr>
        <p:spPr bwMode="auto">
          <a:xfrm>
            <a:off x="0" y="4876800"/>
            <a:ext cx="8712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FFFF"/>
                </a:solidFill>
                <a:latin typeface="Arial Bold" charset="0"/>
              </a:rPr>
              <a:t>At the Total Eclipse of the Sun in 1919 Eddington confirms Einstein</a:t>
            </a:r>
            <a:r>
              <a:rPr lang="ja-JP" altLang="en-US">
                <a:solidFill>
                  <a:srgbClr val="FFFFFF"/>
                </a:solidFill>
                <a:latin typeface="Arial Bold" charset="0"/>
              </a:rPr>
              <a:t>’</a:t>
            </a:r>
            <a:r>
              <a:rPr lang="en-US">
                <a:solidFill>
                  <a:srgbClr val="FFFFFF"/>
                </a:solidFill>
                <a:latin typeface="Arial Bold" charset="0"/>
              </a:rPr>
              <a:t>s theory, which thereafter is how mathematicians work out what</a:t>
            </a:r>
            <a:r>
              <a:rPr lang="ja-JP" altLang="en-US">
                <a:solidFill>
                  <a:srgbClr val="FFFFFF"/>
                </a:solidFill>
                <a:latin typeface="Arial Bold" charset="0"/>
              </a:rPr>
              <a:t>’</a:t>
            </a:r>
            <a:r>
              <a:rPr lang="en-US">
                <a:solidFill>
                  <a:srgbClr val="FFFFFF"/>
                </a:solidFill>
                <a:latin typeface="Arial Bold" charset="0"/>
              </a:rPr>
              <a:t>s what in the universe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fade">
                                      <p:cBhvr>
                                        <p:cTn id="7" dur="1000"/>
                                        <p:tgtEl>
                                          <p:spTgt spid="27652"/>
                                        </p:tgtEl>
                                      </p:cBhvr>
                                    </p:animEffect>
                                    <p:anim calcmode="lin" valueType="num">
                                      <p:cBhvr>
                                        <p:cTn id="8" dur="1000" fill="hold"/>
                                        <p:tgtEl>
                                          <p:spTgt spid="27652"/>
                                        </p:tgtEl>
                                        <p:attrNameLst>
                                          <p:attrName>ppt_x</p:attrName>
                                        </p:attrNameLst>
                                      </p:cBhvr>
                                      <p:tavLst>
                                        <p:tav tm="0">
                                          <p:val>
                                            <p:strVal val="#ppt_x"/>
                                          </p:val>
                                        </p:tav>
                                        <p:tav tm="100000">
                                          <p:val>
                                            <p:strVal val="#ppt_x"/>
                                          </p:val>
                                        </p:tav>
                                      </p:tavLst>
                                    </p:anim>
                                    <p:anim calcmode="lin" valueType="num">
                                      <p:cBhvr>
                                        <p:cTn id="9" dur="900" decel="100000" fill="hold"/>
                                        <p:tgtEl>
                                          <p:spTgt spid="2765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765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7653"/>
                                        </p:tgtEl>
                                        <p:attrNameLst>
                                          <p:attrName>style.visibility</p:attrName>
                                        </p:attrNameLst>
                                      </p:cBhvr>
                                      <p:to>
                                        <p:strVal val="visible"/>
                                      </p:to>
                                    </p:set>
                                    <p:animEffect transition="in" filter="fade">
                                      <p:cBhvr>
                                        <p:cTn id="15" dur="1000"/>
                                        <p:tgtEl>
                                          <p:spTgt spid="27653"/>
                                        </p:tgtEl>
                                      </p:cBhvr>
                                    </p:animEffect>
                                    <p:anim calcmode="lin" valueType="num">
                                      <p:cBhvr>
                                        <p:cTn id="16" dur="1000" fill="hold"/>
                                        <p:tgtEl>
                                          <p:spTgt spid="27653"/>
                                        </p:tgtEl>
                                        <p:attrNameLst>
                                          <p:attrName>ppt_x</p:attrName>
                                        </p:attrNameLst>
                                      </p:cBhvr>
                                      <p:tavLst>
                                        <p:tav tm="0">
                                          <p:val>
                                            <p:strVal val="#ppt_x"/>
                                          </p:val>
                                        </p:tav>
                                        <p:tav tm="100000">
                                          <p:val>
                                            <p:strVal val="#ppt_x"/>
                                          </p:val>
                                        </p:tav>
                                      </p:tavLst>
                                    </p:anim>
                                    <p:anim calcmode="lin" valueType="num">
                                      <p:cBhvr>
                                        <p:cTn id="17" dur="900" decel="100000" fill="hold"/>
                                        <p:tgtEl>
                                          <p:spTgt spid="2765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76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4319DC03-DDAE-B448-9078-4832EA5173B1}" type="slidenum">
              <a:rPr lang="en-US"/>
              <a:pPr/>
              <a:t>9</a:t>
            </a:fld>
            <a:endParaRPr lang="en-US"/>
          </a:p>
        </p:txBody>
      </p:sp>
      <p:sp>
        <p:nvSpPr>
          <p:cNvPr id="10242" name="Rectangle 2"/>
          <p:cNvSpPr>
            <a:spLocks noGrp="1" noChangeArrowheads="1"/>
          </p:cNvSpPr>
          <p:nvPr>
            <p:ph type="title"/>
          </p:nvPr>
        </p:nvSpPr>
        <p:spPr>
          <a:xfrm>
            <a:off x="457200" y="274638"/>
            <a:ext cx="8226425" cy="1139825"/>
          </a:xfrm>
          <a:ln/>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E65"/>
                </a:solidFill>
              </a:rPr>
              <a:t>The Static Universe Model</a:t>
            </a:r>
            <a:endParaRPr lang="en-US"/>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8" y="2743200"/>
            <a:ext cx="3190875" cy="1463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4" name="Rectangle 4"/>
          <p:cNvSpPr>
            <a:spLocks noGrp="1" noChangeArrowheads="1"/>
          </p:cNvSpPr>
          <p:nvPr>
            <p:ph type="body" idx="1"/>
          </p:nvPr>
        </p:nvSpPr>
        <p:spPr>
          <a:xfrm>
            <a:off x="3749675" y="2103438"/>
            <a:ext cx="4935538" cy="4141787"/>
          </a:xfrm>
          <a:ln/>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15875" indent="-1588" defTabSz="457200">
              <a:lnSpc>
                <a:spcPct val="90000"/>
              </a:lnSpc>
              <a:tabLst>
                <a:tab pos="15875" algn="l"/>
                <a:tab pos="128588" algn="l"/>
                <a:tab pos="585788" algn="l"/>
                <a:tab pos="1042988" algn="l"/>
                <a:tab pos="1500188" algn="l"/>
                <a:tab pos="1957388" algn="l"/>
                <a:tab pos="2414588" algn="l"/>
                <a:tab pos="2871788" algn="l"/>
                <a:tab pos="3328988" algn="l"/>
                <a:tab pos="3786188" algn="l"/>
                <a:tab pos="4243388" algn="l"/>
                <a:tab pos="4700588" algn="l"/>
                <a:tab pos="5157788" algn="l"/>
                <a:tab pos="5614988" algn="l"/>
                <a:tab pos="6072188" algn="l"/>
                <a:tab pos="6529388" algn="l"/>
                <a:tab pos="6986588" algn="l"/>
                <a:tab pos="7443788" algn="l"/>
                <a:tab pos="7900988" algn="l"/>
                <a:tab pos="8358188" algn="l"/>
                <a:tab pos="8815388" algn="l"/>
              </a:tabLst>
            </a:pPr>
            <a:r>
              <a:rPr lang="en-US" sz="2200"/>
              <a:t>One hundred years ago, astronomers thought:</a:t>
            </a:r>
          </a:p>
          <a:p>
            <a:pPr marL="15875" indent="-1588" defTabSz="457200">
              <a:lnSpc>
                <a:spcPct val="90000"/>
              </a:lnSpc>
              <a:tabLst>
                <a:tab pos="15875" algn="l"/>
                <a:tab pos="128588" algn="l"/>
                <a:tab pos="585788" algn="l"/>
                <a:tab pos="1042988" algn="l"/>
                <a:tab pos="1500188" algn="l"/>
                <a:tab pos="1957388" algn="l"/>
                <a:tab pos="2414588" algn="l"/>
                <a:tab pos="2871788" algn="l"/>
                <a:tab pos="3328988" algn="l"/>
                <a:tab pos="3786188" algn="l"/>
                <a:tab pos="4243388" algn="l"/>
                <a:tab pos="4700588" algn="l"/>
                <a:tab pos="5157788" algn="l"/>
                <a:tab pos="5614988" algn="l"/>
                <a:tab pos="6072188" algn="l"/>
                <a:tab pos="6529388" algn="l"/>
                <a:tab pos="6986588" algn="l"/>
                <a:tab pos="7443788" algn="l"/>
                <a:tab pos="7900988" algn="l"/>
                <a:tab pos="8358188" algn="l"/>
                <a:tab pos="8815388" algn="l"/>
              </a:tabLst>
            </a:pPr>
            <a:endParaRPr lang="en-US" sz="2200"/>
          </a:p>
          <a:p>
            <a:pPr marL="15875" indent="-1588" defTabSz="457200">
              <a:lnSpc>
                <a:spcPct val="90000"/>
              </a:lnSpc>
              <a:tabLst>
                <a:tab pos="15875" algn="l"/>
                <a:tab pos="128588" algn="l"/>
                <a:tab pos="585788" algn="l"/>
                <a:tab pos="1042988" algn="l"/>
                <a:tab pos="1500188" algn="l"/>
                <a:tab pos="1957388" algn="l"/>
                <a:tab pos="2414588" algn="l"/>
                <a:tab pos="2871788" algn="l"/>
                <a:tab pos="3328988" algn="l"/>
                <a:tab pos="3786188" algn="l"/>
                <a:tab pos="4243388" algn="l"/>
                <a:tab pos="4700588" algn="l"/>
                <a:tab pos="5157788" algn="l"/>
                <a:tab pos="5614988" algn="l"/>
                <a:tab pos="6072188" algn="l"/>
                <a:tab pos="6529388" algn="l"/>
                <a:tab pos="6986588" algn="l"/>
                <a:tab pos="7443788" algn="l"/>
                <a:tab pos="7900988" algn="l"/>
                <a:tab pos="8358188" algn="l"/>
                <a:tab pos="8815388" algn="l"/>
              </a:tabLst>
            </a:pPr>
            <a:r>
              <a:rPr lang="en-US" sz="1800"/>
              <a:t>The universe was unchanging through time.</a:t>
            </a:r>
          </a:p>
          <a:p>
            <a:pPr marL="15875" indent="-1588" defTabSz="457200">
              <a:lnSpc>
                <a:spcPct val="90000"/>
              </a:lnSpc>
              <a:tabLst>
                <a:tab pos="15875" algn="l"/>
                <a:tab pos="128588" algn="l"/>
                <a:tab pos="585788" algn="l"/>
                <a:tab pos="1042988" algn="l"/>
                <a:tab pos="1500188" algn="l"/>
                <a:tab pos="1957388" algn="l"/>
                <a:tab pos="2414588" algn="l"/>
                <a:tab pos="2871788" algn="l"/>
                <a:tab pos="3328988" algn="l"/>
                <a:tab pos="3786188" algn="l"/>
                <a:tab pos="4243388" algn="l"/>
                <a:tab pos="4700588" algn="l"/>
                <a:tab pos="5157788" algn="l"/>
                <a:tab pos="5614988" algn="l"/>
                <a:tab pos="6072188" algn="l"/>
                <a:tab pos="6529388" algn="l"/>
                <a:tab pos="6986588" algn="l"/>
                <a:tab pos="7443788" algn="l"/>
                <a:tab pos="7900988" algn="l"/>
                <a:tab pos="8358188" algn="l"/>
                <a:tab pos="8815388" algn="l"/>
              </a:tabLst>
            </a:pPr>
            <a:r>
              <a:rPr lang="en-US" sz="1800"/>
              <a:t>The stars of our galaxy (the Milky Way) made up the whole universe</a:t>
            </a:r>
          </a:p>
          <a:p>
            <a:pPr marL="15875" indent="-1588" defTabSz="457200">
              <a:lnSpc>
                <a:spcPct val="90000"/>
              </a:lnSpc>
              <a:tabLst>
                <a:tab pos="15875" algn="l"/>
                <a:tab pos="128588" algn="l"/>
                <a:tab pos="585788" algn="l"/>
                <a:tab pos="1042988" algn="l"/>
                <a:tab pos="1500188" algn="l"/>
                <a:tab pos="1957388" algn="l"/>
                <a:tab pos="2414588" algn="l"/>
                <a:tab pos="2871788" algn="l"/>
                <a:tab pos="3328988" algn="l"/>
                <a:tab pos="3786188" algn="l"/>
                <a:tab pos="4243388" algn="l"/>
                <a:tab pos="4700588" algn="l"/>
                <a:tab pos="5157788" algn="l"/>
                <a:tab pos="5614988" algn="l"/>
                <a:tab pos="6072188" algn="l"/>
                <a:tab pos="6529388" algn="l"/>
                <a:tab pos="6986588" algn="l"/>
                <a:tab pos="7443788" algn="l"/>
                <a:tab pos="7900988" algn="l"/>
                <a:tab pos="8358188" algn="l"/>
                <a:tab pos="8815388" algn="l"/>
              </a:tabLst>
            </a:pPr>
            <a:r>
              <a:rPr lang="en-US" sz="1800"/>
              <a:t>The galaxy was nearly motionless  </a:t>
            </a:r>
          </a:p>
          <a:p>
            <a:pPr marL="15875" indent="-1588" defTabSz="457200">
              <a:lnSpc>
                <a:spcPct val="90000"/>
              </a:lnSpc>
              <a:tabLst>
                <a:tab pos="15875" algn="l"/>
                <a:tab pos="128588" algn="l"/>
                <a:tab pos="585788" algn="l"/>
                <a:tab pos="1042988" algn="l"/>
                <a:tab pos="1500188" algn="l"/>
                <a:tab pos="1957388" algn="l"/>
                <a:tab pos="2414588" algn="l"/>
                <a:tab pos="2871788" algn="l"/>
                <a:tab pos="3328988" algn="l"/>
                <a:tab pos="3786188" algn="l"/>
                <a:tab pos="4243388" algn="l"/>
                <a:tab pos="4700588" algn="l"/>
                <a:tab pos="5157788" algn="l"/>
                <a:tab pos="5614988" algn="l"/>
                <a:tab pos="6072188" algn="l"/>
                <a:tab pos="6529388" algn="l"/>
                <a:tab pos="6986588" algn="l"/>
                <a:tab pos="7443788" algn="l"/>
                <a:tab pos="7900988" algn="l"/>
                <a:tab pos="8358188" algn="l"/>
                <a:tab pos="8815388" algn="l"/>
              </a:tabLst>
            </a:pPr>
            <a:r>
              <a:rPr lang="en-US" sz="1800"/>
              <a:t>Physicists trying to create a model for the universe had to match these "facts".</a:t>
            </a:r>
          </a:p>
          <a:p>
            <a:pPr marL="15875" indent="-1588" defTabSz="457200">
              <a:lnSpc>
                <a:spcPct val="90000"/>
              </a:lnSpc>
              <a:tabLst>
                <a:tab pos="15875" algn="l"/>
                <a:tab pos="128588" algn="l"/>
                <a:tab pos="585788" algn="l"/>
                <a:tab pos="1042988" algn="l"/>
                <a:tab pos="1500188" algn="l"/>
                <a:tab pos="1957388" algn="l"/>
                <a:tab pos="2414588" algn="l"/>
                <a:tab pos="2871788" algn="l"/>
                <a:tab pos="3328988" algn="l"/>
                <a:tab pos="3786188" algn="l"/>
                <a:tab pos="4243388" algn="l"/>
                <a:tab pos="4700588" algn="l"/>
                <a:tab pos="5157788" algn="l"/>
                <a:tab pos="5614988" algn="l"/>
                <a:tab pos="6072188" algn="l"/>
                <a:tab pos="6529388" algn="l"/>
                <a:tab pos="6986588" algn="l"/>
                <a:tab pos="7443788" algn="l"/>
                <a:tab pos="7900988" algn="l"/>
                <a:tab pos="8358188" algn="l"/>
                <a:tab pos="8815388" algn="l"/>
              </a:tabLst>
            </a:pPr>
            <a:r>
              <a:rPr lang="en-US" sz="1800"/>
              <a:t>The challenge to these facts started in Cambridge as early as 1917</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1612</TotalTime>
  <Words>2352</Words>
  <Application>Microsoft Macintosh PowerPoint</Application>
  <PresentationFormat>On-screen Show (4:3)</PresentationFormat>
  <Paragraphs>295</Paragraphs>
  <Slides>35</Slides>
  <Notes>34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Blank Presentation</vt:lpstr>
      <vt:lpstr>PowerPoint Presentation</vt:lpstr>
      <vt:lpstr>PowerPoint Presentation</vt:lpstr>
      <vt:lpstr>Goals of the Talk</vt:lpstr>
      <vt:lpstr>PowerPoint Presentation</vt:lpstr>
      <vt:lpstr>PowerPoint Presentation</vt:lpstr>
      <vt:lpstr>Newton’s Principia</vt:lpstr>
      <vt:lpstr>Einstein's Theory of General Relativity</vt:lpstr>
      <vt:lpstr>PowerPoint Presentation</vt:lpstr>
      <vt:lpstr>The Static Universe Model</vt:lpstr>
      <vt:lpstr>PowerPoint Presentation</vt:lpstr>
      <vt:lpstr>Discovery of Galactic Redshifts</vt:lpstr>
      <vt:lpstr>Hubble 1923: Distance of M31</vt:lpstr>
      <vt:lpstr>Lemaître in Cambridge 1923 - 24</vt:lpstr>
      <vt:lpstr>PowerPoint Presentation</vt:lpstr>
      <vt:lpstr>The Fate of the Universe</vt:lpstr>
      <vt:lpstr>PowerPoint Presentation</vt:lpstr>
      <vt:lpstr>PowerPoint Presentation</vt:lpstr>
      <vt:lpstr>A Primeval "Cosmic Egg"?</vt:lpstr>
      <vt:lpstr>Cosmology…  …in a cinema!</vt:lpstr>
      <vt:lpstr>PowerPoint Presentation</vt:lpstr>
      <vt:lpstr>“Big Bang” or Steady State?</vt:lpstr>
      <vt:lpstr>PowerPoint Presentation</vt:lpstr>
      <vt:lpstr>Lemaître and Pius XII</vt:lpstr>
      <vt:lpstr>PowerPoint Presentation</vt:lpstr>
      <vt:lpstr>PowerPoint Presentation</vt:lpstr>
      <vt:lpstr>Finding the Big Bang</vt:lpstr>
      <vt:lpstr>PowerPoint Presentation</vt:lpstr>
      <vt:lpstr>PowerPoint Presentation</vt:lpstr>
      <vt:lpstr>Dark Matter &amp; Dark Energy</vt:lpstr>
      <vt:lpstr>PowerPoint Presentation</vt:lpstr>
      <vt:lpstr>PowerPoint Presentation</vt:lpstr>
      <vt:lpstr>Dark Energy</vt:lpstr>
      <vt:lpstr>Dark Energy and Lemaître</vt:lpstr>
      <vt:lpstr>PowerPoint Presentation</vt:lpstr>
      <vt:lpstr>PowerPoint Presentation</vt:lpstr>
    </vt:vector>
  </TitlesOfParts>
  <Company>Simon Mitton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Mitton</dc:creator>
  <cp:lastModifiedBy>Simon Mitton</cp:lastModifiedBy>
  <cp:revision>62</cp:revision>
  <dcterms:created xsi:type="dcterms:W3CDTF">2013-01-26T11:18:43Z</dcterms:created>
  <dcterms:modified xsi:type="dcterms:W3CDTF">2016-11-16T09:49:29Z</dcterms:modified>
</cp:coreProperties>
</file>